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7" r:id="rId2"/>
    <p:sldId id="285" r:id="rId3"/>
    <p:sldId id="277" r:id="rId4"/>
    <p:sldId id="260" r:id="rId5"/>
    <p:sldId id="261" r:id="rId6"/>
    <p:sldId id="275" r:id="rId7"/>
    <p:sldId id="262" r:id="rId8"/>
    <p:sldId id="280" r:id="rId9"/>
    <p:sldId id="264" r:id="rId10"/>
    <p:sldId id="278" r:id="rId11"/>
    <p:sldId id="267" r:id="rId12"/>
    <p:sldId id="265" r:id="rId13"/>
    <p:sldId id="279" r:id="rId14"/>
    <p:sldId id="286" r:id="rId15"/>
    <p:sldId id="273" r:id="rId16"/>
    <p:sldId id="274" r:id="rId17"/>
    <p:sldId id="276" r:id="rId18"/>
    <p:sldId id="281" r:id="rId19"/>
    <p:sldId id="282" r:id="rId20"/>
    <p:sldId id="283" r:id="rId21"/>
    <p:sldId id="28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8C788-F760-459D-BE2E-79A5E6BDE2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C21E1-6E3D-4F79-9AE0-87B10474564B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C4173-3924-4657-B6E3-AB39DBDB4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55576" y="188640"/>
            <a:ext cx="7776864" cy="208823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грамоте. Письмо.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0" name="Picture 6" descr="https://im0-tub-ru.yandex.net/i?id=29c459b17def797b9f9213e05ca4861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3205688" cy="3408041"/>
          </a:xfrm>
          <a:prstGeom prst="rect">
            <a:avLst/>
          </a:prstGeom>
          <a:noFill/>
        </p:spPr>
      </p:pic>
      <p:pic>
        <p:nvPicPr>
          <p:cNvPr id="21512" name="Picture 8" descr="http://static.ozone.ru/multimedia/books_covers/1005565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420888"/>
            <a:ext cx="3135665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ello_html_7cf639a.jpg"/>
          <p:cNvPicPr>
            <a:picLocks noChangeAspect="1" noChangeArrowheads="1"/>
          </p:cNvPicPr>
          <p:nvPr/>
        </p:nvPicPr>
        <p:blipFill>
          <a:blip r:embed="rId2" cstate="print"/>
          <a:srcRect t="35802" b="49828"/>
          <a:stretch>
            <a:fillRect/>
          </a:stretch>
        </p:blipFill>
        <p:spPr bwMode="auto">
          <a:xfrm>
            <a:off x="395536" y="4509120"/>
            <a:ext cx="8352928" cy="1796883"/>
          </a:xfrm>
          <a:prstGeom prst="rect">
            <a:avLst/>
          </a:prstGeom>
          <a:noFill/>
        </p:spPr>
      </p:pic>
      <p:pic>
        <p:nvPicPr>
          <p:cNvPr id="4" name="Picture 2" descr="hello_html_7cf639a.jpg"/>
          <p:cNvPicPr>
            <a:picLocks noChangeAspect="1" noChangeArrowheads="1"/>
          </p:cNvPicPr>
          <p:nvPr/>
        </p:nvPicPr>
        <p:blipFill>
          <a:blip r:embed="rId2" cstate="print"/>
          <a:srcRect l="53599" t="42077" r="27076" b="50197"/>
          <a:stretch>
            <a:fillRect/>
          </a:stretch>
        </p:blipFill>
        <p:spPr bwMode="auto">
          <a:xfrm>
            <a:off x="683568" y="3212976"/>
            <a:ext cx="1614387" cy="965853"/>
          </a:xfrm>
          <a:prstGeom prst="rect">
            <a:avLst/>
          </a:prstGeom>
          <a:noFill/>
        </p:spPr>
      </p:pic>
      <p:pic>
        <p:nvPicPr>
          <p:cNvPr id="5" name="Picture 2" descr="hello_html_7cf639a.jpg"/>
          <p:cNvPicPr>
            <a:picLocks noChangeAspect="1" noChangeArrowheads="1"/>
          </p:cNvPicPr>
          <p:nvPr/>
        </p:nvPicPr>
        <p:blipFill>
          <a:blip r:embed="rId2" cstate="print"/>
          <a:srcRect l="6631" t="42077" r="74596" b="49828"/>
          <a:stretch>
            <a:fillRect/>
          </a:stretch>
        </p:blipFill>
        <p:spPr bwMode="auto">
          <a:xfrm>
            <a:off x="539552" y="404664"/>
            <a:ext cx="1568247" cy="1012019"/>
          </a:xfrm>
          <a:prstGeom prst="rect">
            <a:avLst/>
          </a:prstGeom>
          <a:noFill/>
        </p:spPr>
      </p:pic>
      <p:pic>
        <p:nvPicPr>
          <p:cNvPr id="6" name="Picture 2" descr="hello_html_7cf639a.jpg"/>
          <p:cNvPicPr>
            <a:picLocks noChangeAspect="1" noChangeArrowheads="1"/>
          </p:cNvPicPr>
          <p:nvPr/>
        </p:nvPicPr>
        <p:blipFill>
          <a:blip r:embed="rId2" cstate="print"/>
          <a:srcRect l="26523" t="41708" r="53599" b="49828"/>
          <a:stretch>
            <a:fillRect/>
          </a:stretch>
        </p:blipFill>
        <p:spPr bwMode="auto">
          <a:xfrm>
            <a:off x="611560" y="1772816"/>
            <a:ext cx="1660458" cy="105807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83768" y="62068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нижнее соединение.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2060848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нижнее соединение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7784" y="350100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верхнее соединение.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076056" cy="26642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х-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отделение фабрики или</a:t>
            </a:r>
            <a:b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завода, где вырабатывается определенная продукция или завершается какой-нибудь процесс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производства.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openplatforma.ru/uploads/special/4976/5790c733181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501008"/>
            <a:ext cx="4040449" cy="2880320"/>
          </a:xfrm>
          <a:prstGeom prst="rect">
            <a:avLst/>
          </a:prstGeom>
          <a:noFill/>
        </p:spPr>
      </p:pic>
      <p:pic>
        <p:nvPicPr>
          <p:cNvPr id="11268" name="Picture 4" descr="http://33.fsin.su/upload/medialibrary/014/mj-1%20sfzldkvbeszh%20asrmggr%20rj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4220203" cy="3384376"/>
          </a:xfrm>
          <a:prstGeom prst="rect">
            <a:avLst/>
          </a:prstGeom>
          <a:noFill/>
        </p:spPr>
      </p:pic>
      <p:pic>
        <p:nvPicPr>
          <p:cNvPr id="11270" name="Picture 6" descr="http://progorodsamara.ru/userfiles/picoriginal/img-20140221104646-9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4664"/>
            <a:ext cx="4115697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45365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место, где выступают разного рода</a:t>
            </a:r>
          </a:p>
          <a:p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артисты и показывают зрелищные, интересные и захватывающие номера.</a:t>
            </a:r>
            <a:endParaRPr lang="ru-RU" sz="2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mtdata.ru/u25/photo7D7F/20758782792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5256584" cy="3504390"/>
          </a:xfrm>
          <a:prstGeom prst="rect">
            <a:avLst/>
          </a:prstGeom>
          <a:noFill/>
        </p:spPr>
      </p:pic>
      <p:pic>
        <p:nvPicPr>
          <p:cNvPr id="9220" name="Picture 4" descr="http://eclectic-magazine.ru/wp-content/uploads/1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88640"/>
            <a:ext cx="5011180" cy="3336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ello_html_7cf639a.jpg"/>
          <p:cNvPicPr>
            <a:picLocks noChangeAspect="1" noChangeArrowheads="1"/>
          </p:cNvPicPr>
          <p:nvPr/>
        </p:nvPicPr>
        <p:blipFill>
          <a:blip r:embed="rId2" cstate="print"/>
          <a:srcRect t="48351" b="32849"/>
          <a:stretch>
            <a:fillRect/>
          </a:stretch>
        </p:blipFill>
        <p:spPr bwMode="auto">
          <a:xfrm>
            <a:off x="467544" y="2276872"/>
            <a:ext cx="8444813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МОСТИК НАД РЕКОЙ</a:t>
            </a:r>
            <a:endParaRPr lang="ru-RU" dirty="0"/>
          </a:p>
        </p:txBody>
      </p:sp>
      <p:pic>
        <p:nvPicPr>
          <p:cNvPr id="3" name="Picture 2" descr="https://pp.userapi.com/c841235/v841235779/29d5c/zS-iQ7WHwMY.jpg"/>
          <p:cNvPicPr>
            <a:picLocks noChangeAspect="1" noChangeArrowheads="1"/>
          </p:cNvPicPr>
          <p:nvPr/>
        </p:nvPicPr>
        <p:blipFill>
          <a:blip r:embed="rId2" cstate="print"/>
          <a:srcRect l="1772" t="2953" r="15059" b="2362"/>
          <a:stretch>
            <a:fillRect/>
          </a:stretch>
        </p:blipFill>
        <p:spPr bwMode="auto">
          <a:xfrm rot="16200000">
            <a:off x="5777468" y="711365"/>
            <a:ext cx="2701633" cy="3384376"/>
          </a:xfrm>
          <a:prstGeom prst="rect">
            <a:avLst/>
          </a:prstGeom>
          <a:noFill/>
        </p:spPr>
      </p:pic>
      <p:pic>
        <p:nvPicPr>
          <p:cNvPr id="4" name="Picture 4" descr="https://pp.userapi.com/c841235/v841235779/29d53/OOoB2bRjkc8.jpg"/>
          <p:cNvPicPr>
            <a:picLocks noChangeAspect="1" noChangeArrowheads="1"/>
          </p:cNvPicPr>
          <p:nvPr/>
        </p:nvPicPr>
        <p:blipFill>
          <a:blip r:embed="rId3" cstate="print"/>
          <a:srcRect l="5906" r="19783"/>
          <a:stretch>
            <a:fillRect/>
          </a:stretch>
        </p:blipFill>
        <p:spPr bwMode="auto">
          <a:xfrm rot="16200000">
            <a:off x="560748" y="3551819"/>
            <a:ext cx="2724882" cy="3487355"/>
          </a:xfrm>
          <a:prstGeom prst="rect">
            <a:avLst/>
          </a:prstGeom>
          <a:noFill/>
        </p:spPr>
      </p:pic>
      <p:pic>
        <p:nvPicPr>
          <p:cNvPr id="5" name="Picture 6" descr="https://pp.userapi.com/c639418/v639418779/4c64c/DsvqXBZy3eg.jpg"/>
          <p:cNvPicPr>
            <a:picLocks noChangeAspect="1" noChangeArrowheads="1"/>
          </p:cNvPicPr>
          <p:nvPr/>
        </p:nvPicPr>
        <p:blipFill>
          <a:blip r:embed="rId4" cstate="print"/>
          <a:srcRect l="5906" t="9744" r="9154" b="11220"/>
          <a:stretch>
            <a:fillRect/>
          </a:stretch>
        </p:blipFill>
        <p:spPr bwMode="auto">
          <a:xfrm rot="16200000">
            <a:off x="3684781" y="4028187"/>
            <a:ext cx="2736305" cy="2546043"/>
          </a:xfrm>
          <a:prstGeom prst="rect">
            <a:avLst/>
          </a:prstGeom>
          <a:noFill/>
        </p:spPr>
      </p:pic>
      <p:pic>
        <p:nvPicPr>
          <p:cNvPr id="6" name="Picture 10" descr="https://pp.userapi.com/c841431/v841431779/2d8c3/crBa7m5ZYXE.jpg"/>
          <p:cNvPicPr>
            <a:picLocks noChangeAspect="1" noChangeArrowheads="1"/>
          </p:cNvPicPr>
          <p:nvPr/>
        </p:nvPicPr>
        <p:blipFill>
          <a:blip r:embed="rId5" cstate="print"/>
          <a:srcRect l="5020" t="13583" r="12402" b="13287"/>
          <a:stretch>
            <a:fillRect/>
          </a:stretch>
        </p:blipFill>
        <p:spPr bwMode="auto">
          <a:xfrm rot="16200000">
            <a:off x="6424193" y="4088847"/>
            <a:ext cx="2722724" cy="241114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836712"/>
            <a:ext cx="525658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 бурливою рекой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(несогласованные движения пальцами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обеих руках)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 построим мы большой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(«мост»)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по нему пойдут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(«человечки» обеими руками)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лошадок поведут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(«лошадки» обеими руками)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3143272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показывает  интересные клоун фокусы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под лошадь танцует музыку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332656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НЕВЕРНО?</a:t>
            </a:r>
            <a:endParaRPr lang="ru-RU" sz="5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32856"/>
            <a:ext cx="8640960" cy="271464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лоун показывает интересные фокусы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ошадь танцует под музыку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ello_html_7cf639a.jpg"/>
          <p:cNvPicPr>
            <a:picLocks noChangeAspect="1" noChangeArrowheads="1"/>
          </p:cNvPicPr>
          <p:nvPr/>
        </p:nvPicPr>
        <p:blipFill>
          <a:blip r:embed="rId2" cstate="print"/>
          <a:srcRect t="64961" b="4798"/>
          <a:stretch>
            <a:fillRect/>
          </a:stretch>
        </p:blipFill>
        <p:spPr bwMode="auto">
          <a:xfrm>
            <a:off x="395536" y="260648"/>
            <a:ext cx="8444813" cy="3822299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99965/c9e119cc-f733-40cf-b123-06fc3647ded2/s8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4149080"/>
            <a:ext cx="2675219" cy="2160240"/>
          </a:xfrm>
          <a:prstGeom prst="rect">
            <a:avLst/>
          </a:prstGeom>
          <a:noFill/>
        </p:spPr>
      </p:pic>
      <p:pic>
        <p:nvPicPr>
          <p:cNvPr id="1028" name="Picture 4" descr="http://zoo-find.ru/upload/medialibrary/5de/5de5633fbb7de4c8d5c9da81768c175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077072"/>
            <a:ext cx="5253692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85510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img.ifcdn.com/images/756f3d6497e12074b9f1dc7dbf297237579013fb42c48b319fbbcb796782aa35_1.jpg"/>
          <p:cNvPicPr>
            <a:picLocks noChangeAspect="1" noChangeArrowheads="1"/>
          </p:cNvPicPr>
          <p:nvPr/>
        </p:nvPicPr>
        <p:blipFill>
          <a:blip r:embed="rId2" cstate="print"/>
          <a:srcRect b="5632"/>
          <a:stretch>
            <a:fillRect/>
          </a:stretch>
        </p:blipFill>
        <p:spPr bwMode="auto">
          <a:xfrm>
            <a:off x="539552" y="332656"/>
            <a:ext cx="2520280" cy="5386875"/>
          </a:xfrm>
          <a:prstGeom prst="rect">
            <a:avLst/>
          </a:prstGeom>
          <a:noFill/>
        </p:spPr>
      </p:pic>
      <p:pic>
        <p:nvPicPr>
          <p:cNvPr id="38916" name="Picture 4" descr="http://lubomarti.ucoz.ru/_pu/10/217197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3879159" cy="54308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elektro-sadovnik.ru/wp-content/uploads/2017/04/marinda-f1-2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068960"/>
            <a:ext cx="5181834" cy="3456243"/>
          </a:xfrm>
          <a:prstGeom prst="rect">
            <a:avLst/>
          </a:prstGeom>
          <a:noFill/>
        </p:spPr>
      </p:pic>
      <p:pic>
        <p:nvPicPr>
          <p:cNvPr id="39940" name="Picture 4" descr="https://static5.depositphotos.com/1038117/460/i/950/depositphotos_4608242-stock-photo-cucumb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260648"/>
            <a:ext cx="3672408" cy="2668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548680"/>
            <a:ext cx="8229600" cy="264318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Мы умные, мы дружные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Мы - внимательные, мы – старательные.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Мы в первом классе учимся и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всё у нас получится!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3010" name="Picture 2" descr="https://arhivurokov.ru/multiurok/c/0/5/c0570c7d8d90c9470b3de25d29171e1014d0c391/kartinki-na-shkol-nuiu-tiemu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355976" y="1468360"/>
            <a:ext cx="4788024" cy="5389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fs00.infourok.ru/images/doc/231/66762/1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СПАСИБО ЗА УРОК!</a:t>
            </a:r>
          </a:p>
          <a:p>
            <a:pPr algn="ctr"/>
            <a:r>
              <a:rPr lang="ru-RU" sz="4400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ВЫ МОЛОДЦЫ!</a:t>
            </a:r>
            <a:endParaRPr lang="ru-RU" sz="4400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thumbs.dreamstime.com/z/%D0%B8%D0%B7%D0%BE%D0%B1%D1%80%D0%B0%D0%B6%D0%B5%D0%BD%D0%B8%D0%B5-5-%D1%82%D0%B5%D0%BC%D1%8B-%D1%86%D0%B2%D0%B5%D1%82%D0%BA%D0%B0-28545148.jpg"/>
          <p:cNvPicPr>
            <a:picLocks noChangeAspect="1" noChangeArrowheads="1"/>
          </p:cNvPicPr>
          <p:nvPr/>
        </p:nvPicPr>
        <p:blipFill>
          <a:blip r:embed="rId2" cstate="print"/>
          <a:srcRect b="12021"/>
          <a:stretch>
            <a:fillRect/>
          </a:stretch>
        </p:blipFill>
        <p:spPr bwMode="auto">
          <a:xfrm>
            <a:off x="755576" y="2492896"/>
            <a:ext cx="7800062" cy="4149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edufuture.biz/images/3/30/Russian_language_1_2_5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0"/>
            <a:ext cx="4691968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062912" cy="289083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Сегодня на уроке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мы: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познакомимся …</a:t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научимся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писать… 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-повторим……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im0-tub-ru.yandex.net/i?id=eb9d94f4ee8a4d6c5f0bf199a7ba11ea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356992"/>
            <a:ext cx="39147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9F3A6F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60350"/>
            <a:ext cx="72009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63713" y="5229225"/>
            <a:ext cx="504825" cy="504825"/>
          </a:xfrm>
          <a:prstGeom prst="actionButtonBlank">
            <a:avLst/>
          </a:prstGeom>
          <a:solidFill>
            <a:srgbClr val="4A4AD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76825" y="5229225"/>
            <a:ext cx="504825" cy="504825"/>
          </a:xfrm>
          <a:prstGeom prst="actionButtonBlank">
            <a:avLst/>
          </a:prstGeom>
          <a:solidFill>
            <a:srgbClr val="4A4AD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1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165850"/>
            <a:ext cx="576262" cy="503238"/>
          </a:xfrm>
          <a:prstGeom prst="actionButtonHome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260648"/>
            <a:ext cx="8820472" cy="144016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    </a:t>
            </a:r>
            <a:r>
              <a:rPr lang="ru-RU" sz="8400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Подготовим наши пальчики к работе!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5362" name="Picture 2" descr="http://www.redov.ru/medicina/massazh_pri_migreni/_0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6074856" cy="417646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5" descr="9F3A6F78"/>
          <p:cNvPicPr>
            <a:picLocks noChangeAspect="1" noChangeArrowheads="1"/>
          </p:cNvPicPr>
          <p:nvPr/>
        </p:nvPicPr>
        <p:blipFill>
          <a:blip r:embed="rId2" cstate="print"/>
          <a:srcRect l="52998" t="59123" r="22002"/>
          <a:stretch>
            <a:fillRect/>
          </a:stretch>
        </p:blipFill>
        <p:spPr bwMode="auto">
          <a:xfrm>
            <a:off x="2700338" y="476250"/>
            <a:ext cx="26590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Line 4"/>
          <p:cNvSpPr>
            <a:spLocks noChangeShapeType="1"/>
          </p:cNvSpPr>
          <p:nvPr/>
        </p:nvSpPr>
        <p:spPr bwMode="auto">
          <a:xfrm>
            <a:off x="468313" y="476250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4" name="Line 6"/>
          <p:cNvSpPr>
            <a:spLocks noChangeShapeType="1"/>
          </p:cNvSpPr>
          <p:nvPr/>
        </p:nvSpPr>
        <p:spPr bwMode="auto">
          <a:xfrm>
            <a:off x="539750" y="6092825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5" name="Line 7"/>
          <p:cNvSpPr>
            <a:spLocks noChangeShapeType="1"/>
          </p:cNvSpPr>
          <p:nvPr/>
        </p:nvSpPr>
        <p:spPr bwMode="auto">
          <a:xfrm>
            <a:off x="468313" y="4365625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6" name="Line 8"/>
          <p:cNvSpPr>
            <a:spLocks noChangeShapeType="1"/>
          </p:cNvSpPr>
          <p:nvPr/>
        </p:nvSpPr>
        <p:spPr bwMode="auto">
          <a:xfrm>
            <a:off x="468313" y="2708275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807" name="AutoShape 3"/>
          <p:cNvSpPr>
            <a:spLocks noChangeArrowheads="1"/>
          </p:cNvSpPr>
          <p:nvPr/>
        </p:nvSpPr>
        <p:spPr bwMode="auto">
          <a:xfrm>
            <a:off x="3492500" y="404813"/>
            <a:ext cx="357188" cy="358775"/>
          </a:xfrm>
          <a:prstGeom prst="star8">
            <a:avLst>
              <a:gd name="adj" fmla="val 38250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1138" name="Picture 2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591371" flipV="1">
            <a:off x="6372225" y="4437063"/>
            <a:ext cx="19446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9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165850"/>
            <a:ext cx="576262" cy="503238"/>
          </a:xfrm>
          <a:prstGeom prst="actionButtonHome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810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524750" y="6165850"/>
            <a:ext cx="576263" cy="503238"/>
          </a:xfrm>
          <a:prstGeom prst="actionButtonReturn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1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30313 -0.64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3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313 -0.6457 C -0.31267 -0.61078 -0.32205 -0.57562 -0.33194 -0.54533 C -0.34184 -0.51526 -0.35347 -0.48936 -0.36215 -0.46323 C -0.37083 -0.43733 -0.3809 -0.40726 -0.38403 -0.39061 C -0.38715 -0.37419 -0.38351 -0.37118 -0.38125 -0.36332 C -0.37899 -0.35453 -0.37639 -0.34528 -0.37031 -0.34089 C -0.36424 -0.33673 -0.35347 -0.33511 -0.34427 -0.33742 C -0.33507 -0.34019 -0.32726 -0.34459 -0.31545 -0.35615 C -0.30365 -0.36772 -0.28611 -0.38784 -0.27309 -0.4068 C -0.26007 -0.42599 -0.24948 -0.44334 -0.23733 -0.47063 C -0.22517 -0.49792 -0.21059 -0.54209 -0.20035 -0.571 C -0.1901 -0.59991 -0.17813 -0.63714 -0.17569 -0.64385 C -0.17326 -0.65056 -0.17934 -0.63159 -0.18542 -0.61101 C -0.19149 -0.59043 -0.20122 -0.55389 -0.21267 -0.51989 C -0.22413 -0.48612 -0.24583 -0.43363 -0.25382 -0.4068 C -0.26181 -0.37997 -0.26007 -0.37003 -0.26076 -0.35916 C -0.26146 -0.34829 -0.2625 -0.34459 -0.25799 -0.34089 C -0.25347 -0.33811 -0.24219 -0.33673 -0.23333 -0.3395 C -0.22448 -0.34228 -0.21302 -0.35037 -0.20451 -0.35754 C -0.19601 -0.36471 -0.18507 -0.38136 -0.18264 -0.38298 C -0.18021 -0.38483 -0.18351 -0.38205 -0.18941 -0.36679 C -0.19531 -0.35106 -0.20955 -0.31429 -0.21823 -0.29024 C -0.22691 -0.26642 -0.23472 -0.23774 -0.24149 -0.2241 C -0.24826 -0.21045 -0.25417 -0.21138 -0.25938 -0.20768 C -0.26458 -0.20398 -0.26979 -0.19843 -0.27309 -0.20236 C -0.27639 -0.20629 -0.28629 -0.21762 -0.27986 -0.2315 C -0.27344 -0.24561 -0.24809 -0.27243 -0.23472 -0.28654 C -0.22135 -0.30042 -0.21354 -0.30273 -0.19913 -0.31568 C -0.18472 -0.32817 -0.16667 -0.34598 -0.14844 -0.36332 " pathEditMode="relative" rAng="0" ptsTypes="aaaaaaaaaaaaaaaaaaaaaaaaaaaaA">
                                      <p:cBhvr>
                                        <p:cTn id="10" dur="5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1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pshop.by/upload/resize_cache/iblock/342/220_200_1/342fe3ea4abc9657a864a148ac9496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5976664" cy="42651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75856" y="4509120"/>
            <a:ext cx="55801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Тетрадь с наклоном положу-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Ручку правильно держу.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Сяду прямо, не согнусь,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работу я возьмусь.</a:t>
            </a:r>
            <a:endParaRPr lang="ru-RU" sz="3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0023"/>
          <p:cNvPicPr>
            <a:picLocks noChangeAspect="1" noChangeArrowheads="1"/>
          </p:cNvPicPr>
          <p:nvPr/>
        </p:nvPicPr>
        <p:blipFill>
          <a:blip r:embed="rId2" cstate="print"/>
          <a:srcRect b="57579"/>
          <a:stretch>
            <a:fillRect/>
          </a:stretch>
        </p:blipFill>
        <p:spPr bwMode="auto">
          <a:xfrm>
            <a:off x="251520" y="1556792"/>
            <a:ext cx="8643966" cy="413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141</Words>
  <Application>Microsoft Office PowerPoint</Application>
  <PresentationFormat>Экран (4:3)</PresentationFormat>
  <Paragraphs>31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Сегодня на уроке мы:  - познакомимся … - научимся писать…  -повторим……</vt:lpstr>
      <vt:lpstr>Слайд 5</vt:lpstr>
      <vt:lpstr>Слайд 6</vt:lpstr>
      <vt:lpstr>Слайд 7</vt:lpstr>
      <vt:lpstr>Слайд 8</vt:lpstr>
      <vt:lpstr>Слайд 9</vt:lpstr>
      <vt:lpstr>Слайд 10</vt:lpstr>
      <vt:lpstr>Цех- отделение фабрики или  завода, где вырабатывается определенная продукция или завершается какой-нибудь процесс производства.</vt:lpstr>
      <vt:lpstr>Слайд 12</vt:lpstr>
      <vt:lpstr>Слайд 13</vt:lpstr>
      <vt:lpstr>Слайд 14</vt:lpstr>
      <vt:lpstr>1. показывает  интересные клоун фокусы  2. под лошадь танцует музыку</vt:lpstr>
      <vt:lpstr>1. Клоун показывает интересные фокусы.  2. Лошадь танцует под музыку. 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умные, мы дружные Мы - внимательные, мы – старательные. Мы в первом классе учимся и всё у нас получится!</dc:title>
  <dc:creator>Малыш</dc:creator>
  <cp:lastModifiedBy>admin</cp:lastModifiedBy>
  <cp:revision>18</cp:revision>
  <dcterms:created xsi:type="dcterms:W3CDTF">2015-02-01T06:43:33Z</dcterms:created>
  <dcterms:modified xsi:type="dcterms:W3CDTF">2018-01-23T15:30:25Z</dcterms:modified>
</cp:coreProperties>
</file>