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4" r:id="rId2"/>
    <p:sldId id="312" r:id="rId3"/>
    <p:sldId id="310" r:id="rId4"/>
    <p:sldId id="313" r:id="rId5"/>
    <p:sldId id="314" r:id="rId6"/>
    <p:sldId id="315" r:id="rId7"/>
    <p:sldId id="316" r:id="rId8"/>
    <p:sldId id="322" r:id="rId9"/>
    <p:sldId id="323" r:id="rId10"/>
    <p:sldId id="317" r:id="rId11"/>
    <p:sldId id="269" r:id="rId12"/>
    <p:sldId id="285" r:id="rId13"/>
    <p:sldId id="286" r:id="rId14"/>
    <p:sldId id="258" r:id="rId15"/>
    <p:sldId id="303" r:id="rId16"/>
    <p:sldId id="319" r:id="rId17"/>
    <p:sldId id="318" r:id="rId18"/>
    <p:sldId id="320" r:id="rId19"/>
    <p:sldId id="321" r:id="rId20"/>
    <p:sldId id="308" r:id="rId21"/>
    <p:sldId id="307" r:id="rId22"/>
    <p:sldId id="275" r:id="rId23"/>
    <p:sldId id="30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3719336"/>
          </a:xfrm>
        </p:spPr>
        <p:txBody>
          <a:bodyPr>
            <a:noAutofit/>
          </a:bodyPr>
          <a:lstStyle/>
          <a:p>
            <a:pPr algn="ctr"/>
            <a:r>
              <a:rPr lang="ru-RU" sz="4800" b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Презентация к уроку математики в 3 классе на тему «Единицы массы. ГРАММ»</a:t>
            </a:r>
            <a:endParaRPr lang="ru-RU" sz="4800" b="0" dirty="0">
              <a:ln w="28575"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79715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учитель начальных классов МБОУ </a:t>
            </a:r>
            <a:r>
              <a:rPr lang="ru-RU" dirty="0" err="1" smtClean="0"/>
              <a:t>Туроверовская</a:t>
            </a:r>
            <a:r>
              <a:rPr lang="ru-RU" dirty="0" smtClean="0"/>
              <a:t> ООШ</a:t>
            </a:r>
          </a:p>
          <a:p>
            <a:r>
              <a:rPr lang="ru-RU" dirty="0" err="1" smtClean="0"/>
              <a:t>Рыбинец</a:t>
            </a:r>
            <a:r>
              <a:rPr lang="ru-RU" dirty="0" smtClean="0"/>
              <a:t> Валентина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513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" y="-14398"/>
            <a:ext cx="9135033" cy="685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264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114300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ysClr val="windowText" lastClr="000000"/>
                  </a:solidFill>
                </a:ln>
              </a:rPr>
              <a:t>Что легче?</a:t>
            </a:r>
            <a:endParaRPr lang="ru-RU" sz="6600" dirty="0">
              <a:ln w="285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43702" y="1714488"/>
            <a:ext cx="15552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кг</a:t>
            </a:r>
            <a:endParaRPr lang="ru-RU" sz="60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786190"/>
            <a:ext cx="8867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ln w="19050"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Рисунок 6" descr="1306318491_zhelezo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000372"/>
            <a:ext cx="30718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297242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810010" cy="3810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8-tub.yandex.net/i?id=57853947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2014549" cy="1357322"/>
          </a:xfrm>
          <a:prstGeom prst="rect">
            <a:avLst/>
          </a:prstGeom>
          <a:noFill/>
        </p:spPr>
      </p:pic>
      <p:pic>
        <p:nvPicPr>
          <p:cNvPr id="19460" name="Picture 4" descr="http://im0-tub.yandex.net/i?id=298752109-0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09882"/>
            <a:ext cx="1500198" cy="1590612"/>
          </a:xfrm>
          <a:prstGeom prst="rect">
            <a:avLst/>
          </a:prstGeom>
          <a:noFill/>
        </p:spPr>
      </p:pic>
      <p:pic>
        <p:nvPicPr>
          <p:cNvPr id="19464" name="Picture 8" descr="http://im2-tub.yandex.net/i?id=56814523-1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286256"/>
            <a:ext cx="1143008" cy="1390651"/>
          </a:xfrm>
          <a:prstGeom prst="rect">
            <a:avLst/>
          </a:prstGeom>
          <a:noFill/>
        </p:spPr>
      </p:pic>
      <p:sp>
        <p:nvSpPr>
          <p:cNvPr id="10" name="Равно 9"/>
          <p:cNvSpPr/>
          <p:nvPr/>
        </p:nvSpPr>
        <p:spPr>
          <a:xfrm>
            <a:off x="2928926" y="285749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Равно 10"/>
          <p:cNvSpPr/>
          <p:nvPr/>
        </p:nvSpPr>
        <p:spPr>
          <a:xfrm>
            <a:off x="3071802" y="928670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2857488" y="457200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071934" y="1071546"/>
            <a:ext cx="1428760" cy="82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218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3000372"/>
            <a:ext cx="150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5000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929058" y="4643446"/>
            <a:ext cx="928662" cy="84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71638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286380" y="3071811"/>
            <a:ext cx="1071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86314" y="4714884"/>
            <a:ext cx="1000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4876" y="46434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00694" y="1120383"/>
            <a:ext cx="11429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2725" algn="l"/>
              </a:tabLs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10715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14942" y="300037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3-tub.yandex.net/i?id=378896343-1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1643074" cy="1643074"/>
          </a:xfrm>
          <a:prstGeom prst="rect">
            <a:avLst/>
          </a:prstGeom>
          <a:noFill/>
        </p:spPr>
      </p:pic>
      <p:pic>
        <p:nvPicPr>
          <p:cNvPr id="20486" name="Picture 6" descr="http://im0-tub.yandex.net/i?id=57131501-1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00" y="3286124"/>
            <a:ext cx="1917884" cy="1571636"/>
          </a:xfrm>
          <a:prstGeom prst="rect">
            <a:avLst/>
          </a:prstGeom>
          <a:noFill/>
        </p:spPr>
      </p:pic>
      <p:sp>
        <p:nvSpPr>
          <p:cNvPr id="5" name="Равно 4"/>
          <p:cNvSpPr/>
          <p:nvPr/>
        </p:nvSpPr>
        <p:spPr>
          <a:xfrm>
            <a:off x="2627784" y="361474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2857488" y="1214422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1214422"/>
            <a:ext cx="64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92188" algn="l"/>
                <a:tab pos="2970213" algn="ctr"/>
              </a:tabLst>
            </a:pPr>
            <a:r>
              <a:rPr lang="ru-RU" sz="4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lang="ru-RU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86172" y="3656443"/>
            <a:ext cx="12144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500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14810" y="1285861"/>
            <a:ext cx="1143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 smtClean="0">
                <a:solidFill>
                  <a:prstClr val="black"/>
                </a:solidFill>
              </a:rPr>
              <a:t>кг</a:t>
            </a: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86248" y="12144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00618" y="3698145"/>
            <a:ext cx="714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latin typeface="Calibri" pitchFamily="34" charset="0"/>
                <a:cs typeface="Times New Roman" pitchFamily="18" charset="0"/>
              </a:rPr>
              <a:t>кг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86577" y="3654215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213516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Единицы массы</a:t>
            </a:r>
            <a:b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</a:br>
            <a:r>
              <a:rPr lang="ru-RU" sz="7200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00CC"/>
                </a:solidFill>
              </a:rPr>
              <a:t>ГРАММ</a:t>
            </a:r>
            <a:endParaRPr lang="ru-RU" sz="7200" dirty="0">
              <a:ln w="28575">
                <a:solidFill>
                  <a:sysClr val="windowText" lastClr="000000"/>
                </a:solidFill>
              </a:ln>
              <a:solidFill>
                <a:srgbClr val="0000CC"/>
              </a:solidFill>
            </a:endParaRPr>
          </a:p>
        </p:txBody>
      </p:sp>
      <p:pic>
        <p:nvPicPr>
          <p:cNvPr id="4" name="Рисунок 3" descr="giri_189x200_pc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3645024"/>
            <a:ext cx="2016224" cy="1690686"/>
          </a:xfrm>
          <a:prstGeom prst="rect">
            <a:avLst/>
          </a:prstGeom>
        </p:spPr>
      </p:pic>
      <p:pic>
        <p:nvPicPr>
          <p:cNvPr id="5" name="Рисунок 4" descr="media.go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8192" y="4018769"/>
            <a:ext cx="2843808" cy="2686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208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-познакомиться с новой единицей массы – граммом и узнать разницу между килограммом и граммом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1864228"/>
          </a:xfrm>
        </p:spPr>
        <p:txBody>
          <a:bodyPr>
            <a:noAutofit/>
          </a:bodyPr>
          <a:lstStyle/>
          <a:p>
            <a:pPr algn="ctr"/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  <a:t/>
            </a:r>
            <a:b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</a:rPr>
            </a:b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КГ=</a:t>
            </a:r>
            <a:r>
              <a:rPr lang="ru-RU" sz="15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1000</a:t>
            </a:r>
            <a:r>
              <a:rPr lang="ru-RU" sz="10000" dirty="0" smtClean="0">
                <a:ln w="28575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2060"/>
                </a:solidFill>
              </a:rPr>
              <a:t>г</a:t>
            </a:r>
            <a:endParaRPr lang="ru-RU" sz="10000" dirty="0">
              <a:ln w="28575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629240"/>
          </a:xfrm>
        </p:spPr>
        <p:txBody>
          <a:bodyPr>
            <a:normAutofit/>
          </a:bodyPr>
          <a:lstStyle/>
          <a:p>
            <a:r>
              <a:rPr lang="ru-RU" dirty="0" smtClean="0"/>
              <a:t>5208 г = 5 кг 208 г</a:t>
            </a:r>
            <a:br>
              <a:rPr lang="ru-RU" dirty="0" smtClean="0"/>
            </a:br>
            <a:r>
              <a:rPr lang="ru-RU" dirty="0" smtClean="0"/>
              <a:t>1030 г = 1 кг 30 г</a:t>
            </a:r>
            <a:br>
              <a:rPr lang="ru-RU" dirty="0" smtClean="0"/>
            </a:br>
            <a:r>
              <a:rPr lang="ru-RU" dirty="0" smtClean="0"/>
              <a:t>7005 г = 7 кг 5 г</a:t>
            </a:r>
            <a:br>
              <a:rPr lang="ru-RU" dirty="0" smtClean="0"/>
            </a:br>
            <a:r>
              <a:rPr lang="ru-RU" dirty="0" smtClean="0"/>
              <a:t>6060 г = 6 кг 60г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77675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\Downloads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8794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07288" cy="5053176"/>
          </a:xfrm>
        </p:spPr>
        <p:txBody>
          <a:bodyPr>
            <a:normAutofit/>
          </a:bodyPr>
          <a:lstStyle/>
          <a:p>
            <a:r>
              <a:rPr lang="ru-RU" sz="19900" dirty="0" smtClean="0"/>
              <a:t>№ 234</a:t>
            </a:r>
            <a:endParaRPr lang="ru-RU" sz="19900" dirty="0"/>
          </a:p>
        </p:txBody>
      </p:sp>
    </p:spTree>
    <p:extLst>
      <p:ext uri="{BB962C8B-B14F-4D97-AF65-F5344CB8AC3E}">
        <p14:creationId xmlns:p14="http://schemas.microsoft.com/office/powerpoint/2010/main" val="47523081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47248" cy="6205304"/>
          </a:xfrm>
        </p:spPr>
        <p:txBody>
          <a:bodyPr>
            <a:normAutofit/>
          </a:bodyPr>
          <a:lstStyle/>
          <a:p>
            <a:pPr algn="ctr"/>
            <a:r>
              <a:rPr lang="ru-RU" sz="8800" dirty="0"/>
              <a:t>5*18=90</a:t>
            </a:r>
            <a:br>
              <a:rPr lang="ru-RU" sz="8800" dirty="0"/>
            </a:br>
            <a:r>
              <a:rPr lang="ru-RU" sz="8800" dirty="0"/>
              <a:t>18*5=90</a:t>
            </a:r>
            <a:br>
              <a:rPr lang="ru-RU" sz="8800" dirty="0"/>
            </a:br>
            <a:r>
              <a:rPr lang="ru-RU" sz="8800" dirty="0"/>
              <a:t>90:5=18</a:t>
            </a:r>
            <a:br>
              <a:rPr lang="ru-RU" sz="8800" dirty="0"/>
            </a:br>
            <a:r>
              <a:rPr lang="ru-RU" sz="8800" dirty="0"/>
              <a:t>90:18=5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63787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940572" cy="44644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320480" cy="4752528"/>
          </a:xfrm>
        </p:spPr>
      </p:pic>
      <p:sp>
        <p:nvSpPr>
          <p:cNvPr id="9" name="TextBox 8"/>
          <p:cNvSpPr txBox="1"/>
          <p:nvPr/>
        </p:nvSpPr>
        <p:spPr>
          <a:xfrm>
            <a:off x="179512" y="332656"/>
            <a:ext cx="474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Веселое настроение</a:t>
            </a:r>
          </a:p>
          <a:p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интересно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1672" y="362631"/>
            <a:ext cx="4052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Грустное настроение</a:t>
            </a: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 скучно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8095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"/>
            <a:ext cx="8856984" cy="7325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мера массы больше кг или г ?</a:t>
            </a:r>
          </a:p>
          <a:p>
            <a:pPr algn="ctr"/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 граммов в 1 кг?</a:t>
            </a:r>
          </a:p>
          <a:p>
            <a:pPr algn="ctr"/>
            <a:endParaRPr lang="ru-RU" sz="4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каких случаях мы используем измерения в граммах.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5588" y="1857375"/>
            <a:ext cx="8459787" cy="4654550"/>
          </a:xfrm>
          <a:custGeom>
            <a:avLst/>
            <a:gdLst>
              <a:gd name="connsiteX0" fmla="*/ 27709 w 8423564"/>
              <a:gd name="connsiteY0" fmla="*/ 4655127 h 4655127"/>
              <a:gd name="connsiteX1" fmla="*/ 0 w 8423564"/>
              <a:gd name="connsiteY1" fmla="*/ 3283527 h 4655127"/>
              <a:gd name="connsiteX2" fmla="*/ 2189018 w 8423564"/>
              <a:gd name="connsiteY2" fmla="*/ 3325091 h 4655127"/>
              <a:gd name="connsiteX3" fmla="*/ 2161309 w 8423564"/>
              <a:gd name="connsiteY3" fmla="*/ 1842654 h 4655127"/>
              <a:gd name="connsiteX4" fmla="*/ 4752109 w 8423564"/>
              <a:gd name="connsiteY4" fmla="*/ 1842654 h 4655127"/>
              <a:gd name="connsiteX5" fmla="*/ 4724400 w 8423564"/>
              <a:gd name="connsiteY5" fmla="*/ 0 h 4655127"/>
              <a:gd name="connsiteX6" fmla="*/ 8423564 w 8423564"/>
              <a:gd name="connsiteY6" fmla="*/ 27709 h 465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3564" h="4655127">
                <a:moveTo>
                  <a:pt x="27709" y="4655127"/>
                </a:moveTo>
                <a:lnTo>
                  <a:pt x="0" y="3283527"/>
                </a:lnTo>
                <a:lnTo>
                  <a:pt x="2189018" y="3325091"/>
                </a:lnTo>
                <a:lnTo>
                  <a:pt x="2161309" y="1842654"/>
                </a:lnTo>
                <a:lnTo>
                  <a:pt x="4752109" y="1842654"/>
                </a:lnTo>
                <a:lnTo>
                  <a:pt x="4724400" y="0"/>
                </a:lnTo>
                <a:lnTo>
                  <a:pt x="8423564" y="27709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4346" y="5380672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Пока испытываю трудности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786190"/>
            <a:ext cx="7715304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Хорошо, но могу лучше</a:t>
            </a:r>
          </a:p>
          <a:p>
            <a:pPr algn="ctr"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000240"/>
            <a:ext cx="421484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Хочу знать</a:t>
            </a:r>
          </a:p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больше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384376" cy="446449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47214">
            <a:off x="2497379" y="1925495"/>
            <a:ext cx="6486641" cy="1143008"/>
          </a:xfrm>
        </p:spPr>
        <p:txBody>
          <a:bodyPr>
            <a:prstTxWarp prst="textInflateTop">
              <a:avLst/>
            </a:prstTxWarp>
            <a:noAutofit/>
          </a:bodyPr>
          <a:lstStyle/>
          <a:p>
            <a:pPr algn="ctr"/>
            <a:r>
              <a:rPr lang="ru-RU" sz="9600" i="1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Молодцы!</a:t>
            </a:r>
            <a:endParaRPr lang="ru-RU" sz="9600" i="1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69703375_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122627" cy="6215106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86874" cy="2000264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Домашнее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ru-RU" sz="66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задание:</a:t>
            </a:r>
            <a:endParaRPr lang="ru-RU" sz="66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780928"/>
            <a:ext cx="44491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8800" b="1" smtClean="0">
                <a:ln w="19050">
                  <a:solidFill>
                    <a:schemeClr val="tx1"/>
                  </a:solidFill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67 № 233  </a:t>
            </a:r>
            <a:endParaRPr lang="ru-RU" sz="8800" b="1" dirty="0">
              <a:ln w="19050"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Продолжи ряд чисел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2395, 2396,2397,…………</a:t>
            </a:r>
          </a:p>
          <a:p>
            <a:pPr marL="0" indent="0">
              <a:buNone/>
            </a:pPr>
            <a:r>
              <a:rPr lang="ru-RU" sz="4800" dirty="0" smtClean="0"/>
              <a:t>5004, 5003, 5002,…………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79336761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5416"/>
            <a:ext cx="7239000" cy="854968"/>
          </a:xfrm>
        </p:spPr>
        <p:txBody>
          <a:bodyPr/>
          <a:lstStyle/>
          <a:p>
            <a:r>
              <a:rPr lang="ru-RU" dirty="0" smtClean="0"/>
              <a:t>      Сравните величины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76672"/>
            <a:ext cx="5976664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7045 м    7 км 45 м</a:t>
            </a:r>
          </a:p>
          <a:p>
            <a:pPr marL="0" indent="0">
              <a:buNone/>
            </a:pPr>
            <a:r>
              <a:rPr lang="ru-RU" sz="4800" dirty="0" smtClean="0"/>
              <a:t>2 кг 9 г   209 г</a:t>
            </a:r>
          </a:p>
          <a:p>
            <a:pPr marL="0" indent="0">
              <a:buNone/>
            </a:pPr>
            <a:r>
              <a:rPr lang="ru-RU" sz="4800" dirty="0" smtClean="0"/>
              <a:t>300см2   30дм2 </a:t>
            </a:r>
          </a:p>
          <a:p>
            <a:pPr marL="0" indent="0">
              <a:buNone/>
            </a:pPr>
            <a:r>
              <a:rPr lang="ru-RU" sz="4800" dirty="0" smtClean="0"/>
              <a:t>4050 г     4 кг 500г</a:t>
            </a:r>
          </a:p>
          <a:p>
            <a:pPr marL="0" indent="0">
              <a:buNone/>
            </a:pPr>
            <a:r>
              <a:rPr lang="ru-RU" sz="4800" dirty="0" smtClean="0"/>
              <a:t>372 </a:t>
            </a:r>
            <a:r>
              <a:rPr lang="ru-RU" sz="4800" dirty="0" err="1" smtClean="0"/>
              <a:t>дм</a:t>
            </a:r>
            <a:r>
              <a:rPr lang="ru-RU" sz="4800" dirty="0" smtClean="0"/>
              <a:t>    3 м 72 </a:t>
            </a:r>
            <a:r>
              <a:rPr lang="ru-RU" sz="4800" dirty="0" err="1" smtClean="0"/>
              <a:t>дм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4 м 7 см   47 см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76672"/>
            <a:ext cx="648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=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074802"/>
            <a:ext cx="432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&gt;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2034982"/>
            <a:ext cx="2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&lt;</a:t>
            </a:r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3311342" y="2780928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&lt;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491880" y="3704258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&gt;</a:t>
            </a:r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83" y="4005064"/>
            <a:ext cx="2143547" cy="217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26710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5256584" cy="48463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Посылали молодицу </a:t>
            </a:r>
          </a:p>
          <a:p>
            <a:pPr marL="0" indent="0" algn="ctr">
              <a:buNone/>
            </a:pPr>
            <a:r>
              <a:rPr lang="ru-RU" dirty="0"/>
              <a:t>По холодную водицу. </a:t>
            </a:r>
          </a:p>
          <a:p>
            <a:pPr marL="0" indent="0" algn="ctr">
              <a:buNone/>
            </a:pPr>
            <a:r>
              <a:rPr lang="ru-RU" dirty="0"/>
              <a:t>А водица далеко, </a:t>
            </a:r>
          </a:p>
          <a:p>
            <a:pPr marL="0" indent="0" algn="ctr">
              <a:buNone/>
            </a:pPr>
            <a:r>
              <a:rPr lang="ru-RU" dirty="0"/>
              <a:t>И носить-то нелегко. </a:t>
            </a:r>
          </a:p>
          <a:p>
            <a:pPr marL="0" indent="0" algn="ctr">
              <a:buNone/>
            </a:pPr>
            <a:r>
              <a:rPr lang="ru-RU" dirty="0"/>
              <a:t>Два ведра по десять раз </a:t>
            </a:r>
          </a:p>
          <a:p>
            <a:pPr marL="0" indent="0" algn="ctr">
              <a:buNone/>
            </a:pPr>
            <a:r>
              <a:rPr lang="ru-RU" dirty="0"/>
              <a:t>Получается как раз. </a:t>
            </a:r>
          </a:p>
          <a:p>
            <a:pPr marL="0" indent="0" algn="ctr">
              <a:buNone/>
            </a:pPr>
            <a:r>
              <a:rPr lang="ru-RU" dirty="0"/>
              <a:t>Сколько ведер? Не зевай, </a:t>
            </a:r>
          </a:p>
          <a:p>
            <a:pPr marL="0" indent="0" algn="ctr">
              <a:buNone/>
            </a:pPr>
            <a:r>
              <a:rPr lang="ru-RU" dirty="0"/>
              <a:t>Молодице помогай. </a:t>
            </a:r>
          </a:p>
          <a:p>
            <a:endParaRPr lang="ru-RU" dirty="0"/>
          </a:p>
        </p:txBody>
      </p:sp>
      <p:pic>
        <p:nvPicPr>
          <p:cNvPr id="2050" name="Picture 2" descr="C:\Users\Дом\Downloads\молод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662988" cy="531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37816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5122912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 трем зайчатам в час обеда </a:t>
            </a:r>
          </a:p>
          <a:p>
            <a:pPr marL="0" indent="0">
              <a:buNone/>
            </a:pPr>
            <a:r>
              <a:rPr lang="ru-RU" dirty="0"/>
              <a:t>Прискакали три соседа. </a:t>
            </a:r>
          </a:p>
          <a:p>
            <a:pPr marL="0" indent="0">
              <a:buNone/>
            </a:pPr>
            <a:r>
              <a:rPr lang="ru-RU" dirty="0"/>
              <a:t>В огороде зайцы сели </a:t>
            </a:r>
          </a:p>
          <a:p>
            <a:pPr marL="0" indent="0">
              <a:buNone/>
            </a:pPr>
            <a:r>
              <a:rPr lang="ru-RU" dirty="0"/>
              <a:t>И по семь морковок съели. </a:t>
            </a:r>
          </a:p>
          <a:p>
            <a:pPr marL="0" indent="0">
              <a:buNone/>
            </a:pPr>
            <a:r>
              <a:rPr lang="ru-RU" dirty="0"/>
              <a:t>Кто считать, ребята, ловок? </a:t>
            </a:r>
          </a:p>
          <a:p>
            <a:pPr marL="0" indent="0">
              <a:buNone/>
            </a:pPr>
            <a:r>
              <a:rPr lang="ru-RU" dirty="0"/>
              <a:t>Сколько съедено морковок?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Дом\Downloads\hello_html_48f908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7242"/>
            <a:ext cx="3941837" cy="358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426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519492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Три бельчонка маму-белку </a:t>
            </a:r>
          </a:p>
          <a:p>
            <a:pPr marL="0" indent="0">
              <a:buNone/>
            </a:pPr>
            <a:r>
              <a:rPr lang="ru-RU" dirty="0"/>
              <a:t>Ждали около дупла. </a:t>
            </a:r>
          </a:p>
          <a:p>
            <a:pPr marL="0" indent="0">
              <a:buNone/>
            </a:pPr>
            <a:r>
              <a:rPr lang="ru-RU" dirty="0"/>
              <a:t>Им на завтрак мама-белка </a:t>
            </a:r>
          </a:p>
          <a:p>
            <a:pPr marL="0" indent="0">
              <a:buNone/>
            </a:pPr>
            <a:r>
              <a:rPr lang="ru-RU" dirty="0"/>
              <a:t>Девять шишек принесла. </a:t>
            </a:r>
          </a:p>
          <a:p>
            <a:pPr marL="0" indent="0">
              <a:buNone/>
            </a:pPr>
            <a:r>
              <a:rPr lang="ru-RU" dirty="0"/>
              <a:t>Разделила на троих – </a:t>
            </a:r>
          </a:p>
          <a:p>
            <a:pPr marL="0" indent="0">
              <a:buNone/>
            </a:pPr>
            <a:r>
              <a:rPr lang="ru-RU" dirty="0"/>
              <a:t>Сколько каждому из них?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Дом\Downloads\0008-014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82" y="2849821"/>
            <a:ext cx="3702449" cy="29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28889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6203032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Пять зайчат сидят в углу, </a:t>
            </a:r>
          </a:p>
          <a:p>
            <a:pPr marL="0" indent="0" algn="ctr">
              <a:buNone/>
            </a:pPr>
            <a:r>
              <a:rPr lang="ru-RU" dirty="0"/>
              <a:t>Чистят репу на полу. </a:t>
            </a:r>
          </a:p>
          <a:p>
            <a:pPr marL="0" indent="0" algn="ctr">
              <a:buNone/>
            </a:pPr>
            <a:r>
              <a:rPr lang="ru-RU" dirty="0"/>
              <a:t>Насчитали 20 штук, </a:t>
            </a:r>
          </a:p>
          <a:p>
            <a:pPr marL="0" indent="0" algn="ctr">
              <a:buNone/>
            </a:pPr>
            <a:r>
              <a:rPr lang="ru-RU" dirty="0"/>
              <a:t>Как делить забыли вдруг. </a:t>
            </a:r>
          </a:p>
          <a:p>
            <a:pPr marL="0" indent="0" algn="ctr">
              <a:buNone/>
            </a:pPr>
            <a:r>
              <a:rPr lang="ru-RU" dirty="0"/>
              <a:t>Мамы с папой нет нигде… </a:t>
            </a:r>
          </a:p>
          <a:p>
            <a:pPr marL="0" indent="0" algn="ctr">
              <a:buNone/>
            </a:pPr>
            <a:r>
              <a:rPr lang="ru-RU" dirty="0"/>
              <a:t>Помогите им в беде! </a:t>
            </a:r>
          </a:p>
          <a:p>
            <a:endParaRPr lang="ru-RU" dirty="0"/>
          </a:p>
        </p:txBody>
      </p:sp>
      <p:pic>
        <p:nvPicPr>
          <p:cNvPr id="1026" name="Picture 2" descr="C:\Users\Дом\Downloads\6028bb3e49264a74e941483197b89d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64892"/>
            <a:ext cx="5910858" cy="347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98749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7239000" cy="48463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6 на 7 умножить, </a:t>
            </a:r>
          </a:p>
          <a:p>
            <a:pPr marL="0" indent="0">
              <a:buNone/>
            </a:pPr>
            <a:r>
              <a:rPr lang="ru-RU" dirty="0"/>
              <a:t>А затем прибавить 5, </a:t>
            </a:r>
          </a:p>
          <a:p>
            <a:pPr marL="0" indent="0">
              <a:buNone/>
            </a:pPr>
            <a:r>
              <a:rPr lang="ru-RU" dirty="0"/>
              <a:t>Сколько будет же в итоге? </a:t>
            </a:r>
          </a:p>
          <a:p>
            <a:pPr marL="0" indent="0">
              <a:buNone/>
            </a:pPr>
            <a:r>
              <a:rPr lang="ru-RU" dirty="0"/>
              <a:t>Кто мне может подсказать?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Дом\Downloads\4201c372674a0ca08d56b9114377e9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993976" cy="39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7128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951</TotalTime>
  <Words>317</Words>
  <Application>Microsoft Office PowerPoint</Application>
  <PresentationFormat>Экран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Презентация к уроку математики в 3 классе на тему «Единицы массы. ГРАММ»</vt:lpstr>
      <vt:lpstr>Презентация PowerPoint</vt:lpstr>
      <vt:lpstr>    Продолжи ряд чисел</vt:lpstr>
      <vt:lpstr>      Сравните величины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легче?</vt:lpstr>
      <vt:lpstr>Презентация PowerPoint</vt:lpstr>
      <vt:lpstr>Презентация PowerPoint</vt:lpstr>
      <vt:lpstr>Единицы массы ГРАММ</vt:lpstr>
      <vt:lpstr>     1КГ=1000г</vt:lpstr>
      <vt:lpstr>5208 г = 5 кг 208 г 1030 г = 1 кг 30 г 7005 г = 7 кг 5 г 6060 г = 6 кг 60г  </vt:lpstr>
      <vt:lpstr>Презентация PowerPoint</vt:lpstr>
      <vt:lpstr>№ 234</vt:lpstr>
      <vt:lpstr>5*18=90 18*5=90 90:5=18 90:18=5 </vt:lpstr>
      <vt:lpstr>Презентация PowerPoint</vt:lpstr>
      <vt:lpstr>Презентация PowerPoint</vt:lpstr>
      <vt:lpstr>Молодцы!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УРОК   МАТЕМАТИКИ    В 3 КЛАССЕ </dc:title>
  <dc:creator>лена</dc:creator>
  <cp:lastModifiedBy>Дом</cp:lastModifiedBy>
  <cp:revision>99</cp:revision>
  <dcterms:created xsi:type="dcterms:W3CDTF">2012-03-13T15:45:41Z</dcterms:created>
  <dcterms:modified xsi:type="dcterms:W3CDTF">2018-04-27T03:35:11Z</dcterms:modified>
</cp:coreProperties>
</file>