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660033"/>
    <a:srgbClr val="008000"/>
    <a:srgbClr val="0000FF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8" autoAdjust="0"/>
    <p:restoredTop sz="94660"/>
  </p:normalViewPr>
  <p:slideViewPr>
    <p:cSldViewPr>
      <p:cViewPr varScale="1">
        <p:scale>
          <a:sx n="69" d="100"/>
          <a:sy n="69" d="100"/>
        </p:scale>
        <p:origin x="-13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9EF26-A1E4-4958-9D7A-2340D94BFAF9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7CE23F-0D14-49E7-A072-FC960A2C3F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42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7CE23F-0D14-49E7-A072-FC960A2C3F2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ll dir="r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73;&#1083;&#1072;&#1075;&#1086;&#1089;&#1083;&#1086;&#1074;&#1077;&#1085;&#1080;&#1077;%20&#1074;&#1080;&#1085;&#1086;&#1075;&#1088;&#1072;&#1076;&#1072;.docx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91;&#1089;&#1087;&#1077;&#1085;&#1080;&#1077;.docx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1093;&#1072;&#1095;&#1074;&#1077;&#1088;&#1072;&#1094;.docx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1076;&#1077;&#1085;&#1100;%20&#1087;&#1072;&#1084;&#1103;&#1090;&#1080;%20&#1078;&#1077;&#1088;&#1090;&#1074;%20&#1079;&#1077;&#1084;&#1083;&#1077;&#1090;&#1088;&#1103;&#1089;&#1077;&#1085;&#1080;&#1103;%201988%20&#1075;&#1086;&#1076;&#1072;.docx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72;&#1088;&#1084;&#1103;&#1085;&#1089;&#1082;&#1080;&#1081;%20&#1053;&#1086;&#1074;&#1099;&#1081;%20&#1075;&#1086;&#1076;.docx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&#1082;&#1072;&#1083;&#1077;&#1085;&#1076;&#1072;&#1088;&#1100;%20&#1072;&#1088;&#1084;&#1103;&#1085;&#1089;&#1082;&#1080;&#1093;%20&#1087;&#1088;&#1072;&#1079;&#1076;&#1085;&#1080;&#1082;&#1086;&#1074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&#1056;&#1086;&#1078;&#1076;&#1077;&#1089;&#1090;&#1074;&#1086;%20&#1061;&#1088;&#1080;&#1089;&#1090;&#1086;&#1074;&#1086;.docx" TargetMode="External"/><Relationship Id="rId4" Type="http://schemas.openxmlformats.org/officeDocument/2006/relationships/hyperlink" Target="&#1072;&#1088;&#1084;&#1103;&#1085;&#1089;&#1082;&#1080;&#1081;%20&#1053;&#1086;&#1074;&#1099;&#1081;%20&#1075;&#1086;&#1076;.docx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90;&#1077;&#1088;&#1077;&#1085;&#1076;&#1077;&#1079;.docx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74;&#1072;&#1088;&#1076;&#1072;&#1085;&#1072;&#1085;&#1082;.docx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76;&#1077;&#1085;&#1100;%20&#1087;&#1072;&#1084;&#1103;&#1090;&#1080;%20&#1078;&#1077;&#1088;&#1090;&#1074;%20&#1075;&#1077;&#1085;&#1086;&#1094;&#1080;&#1076;&#1072;.docx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79;&#1072;&#1090;&#1080;&#1082;.docx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74;&#1072;&#1088;&#1076;&#1072;&#1074;&#1072;&#1088;.docx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48272"/>
          </a:xfrm>
        </p:spPr>
        <p:txBody>
          <a:bodyPr>
            <a:normAutofit lnSpcReduction="10000"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4800" b="1" dirty="0" smtClean="0">
                <a:solidFill>
                  <a:srgbClr val="660033"/>
                </a:solidFill>
                <a:latin typeface="Comic Sans MS" pitchFamily="66" charset="0"/>
              </a:rPr>
              <a:t>                            </a:t>
            </a:r>
            <a:r>
              <a:rPr lang="ru-RU" sz="4800" b="1" dirty="0" smtClean="0">
                <a:solidFill>
                  <a:srgbClr val="660033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omic Sans MS" pitchFamily="66" charset="0"/>
              </a:rPr>
              <a:t>«Календарь </a:t>
            </a:r>
            <a:r>
              <a:rPr lang="ru-RU" sz="4800" b="1" smtClean="0">
                <a:solidFill>
                  <a:srgbClr val="660033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omic Sans MS" pitchFamily="66" charset="0"/>
              </a:rPr>
              <a:t>национальных культур»</a:t>
            </a:r>
            <a:endParaRPr lang="ru-RU" sz="4800" b="1" dirty="0" smtClean="0">
              <a:solidFill>
                <a:srgbClr val="660033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Comic Sans MS" pitchFamily="66" charset="0"/>
            </a:endParaRPr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sz="2400" b="1" dirty="0" smtClean="0">
                <a:solidFill>
                  <a:srgbClr val="660033"/>
                </a:solidFill>
                <a:latin typeface="Comic Sans MS" pitchFamily="66" charset="0"/>
              </a:rPr>
              <a:t>Автор: </a:t>
            </a:r>
            <a:r>
              <a:rPr lang="ru-RU" sz="2400" b="1" dirty="0" err="1" smtClean="0">
                <a:solidFill>
                  <a:srgbClr val="660033"/>
                </a:solidFill>
                <a:latin typeface="Comic Sans MS" pitchFamily="66" charset="0"/>
              </a:rPr>
              <a:t>Тишакова</a:t>
            </a:r>
            <a:endParaRPr lang="ru-RU" sz="2400" b="1" dirty="0" smtClean="0">
              <a:solidFill>
                <a:srgbClr val="660033"/>
              </a:solidFill>
              <a:latin typeface="Comic Sans MS" pitchFamily="66" charset="0"/>
            </a:endParaRPr>
          </a:p>
          <a:p>
            <a:pPr algn="r">
              <a:buNone/>
            </a:pPr>
            <a:r>
              <a:rPr lang="ru-RU" sz="2400" b="1" dirty="0" smtClean="0">
                <a:solidFill>
                  <a:srgbClr val="660033"/>
                </a:solidFill>
                <a:latin typeface="Comic Sans MS" pitchFamily="66" charset="0"/>
              </a:rPr>
              <a:t> Ольга Валентиновна. Учитель географии </a:t>
            </a:r>
          </a:p>
          <a:p>
            <a:pPr algn="r">
              <a:buNone/>
            </a:pPr>
            <a:r>
              <a:rPr lang="ru-RU" sz="2400" b="1" dirty="0" smtClean="0">
                <a:solidFill>
                  <a:srgbClr val="660033"/>
                </a:solidFill>
                <a:latin typeface="Comic Sans MS" pitchFamily="66" charset="0"/>
              </a:rPr>
              <a:t>         </a:t>
            </a:r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2400" b="1" dirty="0" smtClean="0">
                <a:solidFill>
                  <a:srgbClr val="660033"/>
                </a:solidFill>
                <a:latin typeface="Comic Sans MS" pitchFamily="66" charset="0"/>
              </a:rPr>
              <a:t>х. </a:t>
            </a:r>
            <a:r>
              <a:rPr lang="ru-RU" sz="2400" b="1" dirty="0" err="1" smtClean="0">
                <a:solidFill>
                  <a:srgbClr val="660033"/>
                </a:solidFill>
                <a:latin typeface="Comic Sans MS" pitchFamily="66" charset="0"/>
              </a:rPr>
              <a:t>Туроверов</a:t>
            </a:r>
            <a:r>
              <a:rPr lang="ru-RU" sz="2400" b="1" dirty="0" smtClean="0">
                <a:solidFill>
                  <a:srgbClr val="660033"/>
                </a:solidFill>
                <a:latin typeface="Comic Sans MS" pitchFamily="66" charset="0"/>
              </a:rPr>
              <a:t>.</a:t>
            </a:r>
          </a:p>
          <a:p>
            <a:pPr algn="ctr">
              <a:buNone/>
            </a:pPr>
            <a:endParaRPr lang="ru-RU" sz="2400" b="1" dirty="0" smtClean="0">
              <a:solidFill>
                <a:srgbClr val="660033"/>
              </a:solidFill>
              <a:latin typeface="Comic Sans MS" pitchFamily="66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660033"/>
                </a:solidFill>
                <a:latin typeface="Comic Sans MS" pitchFamily="66" charset="0"/>
              </a:rPr>
              <a:t>МОУ Туроверовская ООШ</a:t>
            </a:r>
            <a:endParaRPr lang="ru-RU" sz="3600" b="1" dirty="0">
              <a:solidFill>
                <a:srgbClr val="660033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rgbClr val="660033"/>
                </a:solidFill>
                <a:latin typeface="Comic Sans MS" pitchFamily="66" charset="0"/>
              </a:rPr>
              <a:t>Август</a:t>
            </a:r>
            <a:endParaRPr lang="ru-RU" sz="8000" b="1" dirty="0">
              <a:solidFill>
                <a:srgbClr val="660033"/>
              </a:solidFill>
              <a:latin typeface="Comic Sans MS" pitchFamily="66" charset="0"/>
            </a:endParaRPr>
          </a:p>
        </p:txBody>
      </p:sp>
      <p:pic>
        <p:nvPicPr>
          <p:cNvPr id="4" name="Содержимое 3" descr="фотография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828680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1500174"/>
          <a:ext cx="8215370" cy="4773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380"/>
                <a:gridCol w="714380"/>
                <a:gridCol w="714380"/>
                <a:gridCol w="785818"/>
                <a:gridCol w="714380"/>
                <a:gridCol w="1143008"/>
                <a:gridCol w="714380"/>
                <a:gridCol w="1143008"/>
                <a:gridCol w="785818"/>
                <a:gridCol w="785818"/>
              </a:tblGrid>
              <a:tr h="847331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3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4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5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6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7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8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9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10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47331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12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13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14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15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16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17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3" action="ppaction://hlinkfile"/>
                        </a:rPr>
                        <a:t>18</a:t>
                      </a:r>
                    </a:p>
                    <a:p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3" action="ppaction://hlinkfile"/>
                        </a:rPr>
                        <a:t>Благосло</a:t>
                      </a:r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3" action="ppaction://hlinkfile"/>
                        </a:rPr>
                        <a:t>-</a:t>
                      </a:r>
                    </a:p>
                    <a:p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3" action="ppaction://hlinkfile"/>
                        </a:rPr>
                        <a:t>вение</a:t>
                      </a:r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3" action="ppaction://hlinkfile"/>
                        </a:rPr>
                        <a:t> винограда</a:t>
                      </a:r>
                      <a:endParaRPr lang="ru-RU" sz="14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19</a:t>
                      </a:r>
                      <a:endParaRPr lang="ru-RU" sz="1600" b="1" dirty="0" smtClean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Преображе</a:t>
                      </a:r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-</a:t>
                      </a: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ние </a:t>
                      </a:r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Гос</a:t>
                      </a:r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-</a:t>
                      </a:r>
                    </a:p>
                    <a:p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подне</a:t>
                      </a:r>
                      <a:endParaRPr lang="ru-RU" sz="14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20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47331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22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23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24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25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4" action="ppaction://hlinkfile"/>
                        </a:rPr>
                        <a:t>26</a:t>
                      </a:r>
                      <a:r>
                        <a:rPr lang="ru-RU" sz="1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4" action="ppaction://hlinkfile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4" action="ppaction://hlinkfile"/>
                        </a:rPr>
                        <a:t>Успение Пресвятой </a:t>
                      </a:r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4" action="ppaction://hlinkfile"/>
                        </a:rPr>
                        <a:t>Богороди-цы</a:t>
                      </a:r>
                      <a:endParaRPr lang="ru-RU" sz="14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27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28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29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30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47331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31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rgbClr val="660033"/>
                </a:solidFill>
                <a:latin typeface="Comic Sans MS" pitchFamily="66" charset="0"/>
              </a:rPr>
              <a:t>Сентябрь</a:t>
            </a:r>
            <a:endParaRPr lang="ru-RU" sz="8000" b="1" dirty="0">
              <a:solidFill>
                <a:srgbClr val="660033"/>
              </a:solidFill>
              <a:latin typeface="Comic Sans MS" pitchFamily="66" charset="0"/>
            </a:endParaRPr>
          </a:p>
        </p:txBody>
      </p:sp>
      <p:pic>
        <p:nvPicPr>
          <p:cNvPr id="4" name="Содержимое 3" descr="фотография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821537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14348" y="2214554"/>
          <a:ext cx="7929620" cy="3499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962"/>
                <a:gridCol w="792962"/>
                <a:gridCol w="689532"/>
                <a:gridCol w="1034298"/>
                <a:gridCol w="760316"/>
                <a:gridCol w="687702"/>
                <a:gridCol w="885830"/>
                <a:gridCol w="700094"/>
                <a:gridCol w="792962"/>
                <a:gridCol w="792962"/>
              </a:tblGrid>
              <a:tr h="847331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1</a:t>
                      </a:r>
                      <a:endParaRPr lang="ru-RU" sz="1400" b="1" dirty="0" smtClean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День знаний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2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3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4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5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6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7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8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9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10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47331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11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12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13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  <a:hlinkClick r:id="rId3" action="ppaction://hlinkfile"/>
                        </a:rPr>
                        <a:t>14</a:t>
                      </a:r>
                    </a:p>
                    <a:p>
                      <a:r>
                        <a:rPr lang="ru-RU" sz="14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  <a:hlinkClick r:id="rId3" action="ppaction://hlinkfile"/>
                        </a:rPr>
                        <a:t>Хачверац</a:t>
                      </a:r>
                      <a:endParaRPr lang="ru-RU" sz="14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15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16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17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18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19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20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47331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21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22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23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24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25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26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27</a:t>
                      </a:r>
                      <a:endParaRPr lang="ru-RU" sz="1400" b="1" dirty="0" smtClean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err="1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Воздви-женье</a:t>
                      </a:r>
                      <a:r>
                        <a:rPr lang="ru-RU" sz="14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 Креста </a:t>
                      </a:r>
                      <a:r>
                        <a:rPr lang="ru-RU" sz="1400" b="1" dirty="0" err="1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господ-ня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28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29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F0"/>
                          </a:solidFill>
                          <a:latin typeface="Comic Sans MS" pitchFamily="66" charset="0"/>
                        </a:rPr>
                        <a:t>30</a:t>
                      </a:r>
                      <a:endParaRPr lang="ru-RU" sz="3200" b="1" dirty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rgbClr val="660033"/>
                </a:solidFill>
                <a:latin typeface="Comic Sans MS" pitchFamily="66" charset="0"/>
              </a:rPr>
              <a:t>Октябрь</a:t>
            </a:r>
            <a:endParaRPr lang="ru-RU" sz="8000" b="1" dirty="0">
              <a:solidFill>
                <a:srgbClr val="660033"/>
              </a:solidFill>
              <a:latin typeface="Comic Sans MS" pitchFamily="66" charset="0"/>
            </a:endParaRPr>
          </a:p>
        </p:txBody>
      </p:sp>
      <p:pic>
        <p:nvPicPr>
          <p:cNvPr id="4" name="Содержимое 3" descr="фотография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814393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1428736"/>
          <a:ext cx="8215370" cy="41330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7"/>
                <a:gridCol w="821537"/>
                <a:gridCol w="714380"/>
                <a:gridCol w="928694"/>
                <a:gridCol w="928694"/>
                <a:gridCol w="714380"/>
                <a:gridCol w="821537"/>
                <a:gridCol w="821537"/>
                <a:gridCol w="821537"/>
                <a:gridCol w="821537"/>
              </a:tblGrid>
              <a:tr h="847331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1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2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3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4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5</a:t>
                      </a:r>
                      <a:endParaRPr lang="ru-RU" sz="1400" b="1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День учителя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6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7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8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9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10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47331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11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12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13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14</a:t>
                      </a:r>
                      <a:endParaRPr lang="ru-RU" sz="1400" b="1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Покров Святой </a:t>
                      </a:r>
                      <a:r>
                        <a:rPr lang="ru-RU" sz="1400" b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Богоро</a:t>
                      </a:r>
                      <a:r>
                        <a:rPr lang="ru-RU" sz="1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-</a:t>
                      </a:r>
                    </a:p>
                    <a:p>
                      <a:r>
                        <a:rPr lang="ru-RU" sz="1400" b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дицы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15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16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17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18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19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20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47331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21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22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23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24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25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26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27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28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29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30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47331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31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rgbClr val="660033"/>
                </a:solidFill>
                <a:latin typeface="Comic Sans MS" pitchFamily="66" charset="0"/>
              </a:rPr>
              <a:t>Ноябрь</a:t>
            </a:r>
            <a:endParaRPr lang="ru-RU" sz="8000" b="1" dirty="0">
              <a:solidFill>
                <a:srgbClr val="660033"/>
              </a:solidFill>
              <a:latin typeface="Comic Sans MS" pitchFamily="66" charset="0"/>
            </a:endParaRPr>
          </a:p>
        </p:txBody>
      </p:sp>
      <p:pic>
        <p:nvPicPr>
          <p:cNvPr id="4" name="Содержимое 3" descr="фотография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821537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2786058"/>
          <a:ext cx="8215370" cy="3482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7"/>
                <a:gridCol w="821537"/>
                <a:gridCol w="821537"/>
                <a:gridCol w="821537"/>
                <a:gridCol w="821537"/>
                <a:gridCol w="821537"/>
                <a:gridCol w="821537"/>
                <a:gridCol w="821537"/>
                <a:gridCol w="821537"/>
                <a:gridCol w="821537"/>
              </a:tblGrid>
              <a:tr h="1612962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1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2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3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4</a:t>
                      </a:r>
                      <a:endParaRPr lang="ru-RU" sz="1400" b="1" dirty="0" smtClean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День </a:t>
                      </a:r>
                      <a:r>
                        <a:rPr lang="ru-RU" sz="1400" b="1" dirty="0" err="1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народ-ного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 </a:t>
                      </a:r>
                      <a:r>
                        <a:rPr lang="ru-RU" sz="1400" b="1" dirty="0" err="1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единст-ва</a:t>
                      </a:r>
                      <a:endParaRPr lang="ru-RU" sz="1400" b="1" dirty="0" smtClean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5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6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7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День </a:t>
                      </a:r>
                      <a:r>
                        <a:rPr lang="ru-RU" sz="1400" b="1" dirty="0" err="1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Согла-сия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 и </a:t>
                      </a:r>
                      <a:r>
                        <a:rPr lang="ru-RU" sz="1400" b="1" dirty="0" err="1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Прими-рения</a:t>
                      </a:r>
                      <a:endParaRPr lang="ru-RU" sz="1400" b="1" dirty="0" smtClean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8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9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10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30364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11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12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13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14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15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16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17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18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19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20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85699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21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22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23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24</a:t>
                      </a:r>
                      <a:endParaRPr lang="ru-RU" sz="1400" b="1" dirty="0" smtClean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День матери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25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26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27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28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29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30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rgbClr val="660033"/>
                </a:solidFill>
                <a:latin typeface="Comic Sans MS" pitchFamily="66" charset="0"/>
              </a:rPr>
              <a:t>Декабрь</a:t>
            </a:r>
            <a:endParaRPr lang="ru-RU" sz="8000" b="1" dirty="0">
              <a:solidFill>
                <a:srgbClr val="660033"/>
              </a:solidFill>
              <a:latin typeface="Comic Sans MS" pitchFamily="66" charset="0"/>
            </a:endParaRPr>
          </a:p>
        </p:txBody>
      </p:sp>
      <p:pic>
        <p:nvPicPr>
          <p:cNvPr id="4" name="Содержимое 3" descr="фотография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8501122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1428736"/>
          <a:ext cx="8501122" cy="52132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32"/>
                <a:gridCol w="700092"/>
                <a:gridCol w="850112"/>
                <a:gridCol w="702267"/>
                <a:gridCol w="813151"/>
                <a:gridCol w="739228"/>
                <a:gridCol w="1478456"/>
                <a:gridCol w="717486"/>
                <a:gridCol w="785818"/>
                <a:gridCol w="714380"/>
              </a:tblGrid>
              <a:tr h="1437859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1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2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3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4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5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6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  <a:hlinkClick r:id="rId3" action="ppaction://hlinkfile"/>
                        </a:rPr>
                        <a:t>7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  <a:hlinkClick r:id="rId3" action="ppaction://hlinkfile"/>
                        </a:rPr>
                        <a:t> </a:t>
                      </a:r>
                    </a:p>
                    <a:p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  <a:hlinkClick r:id="rId3" action="ppaction://hlinkfile"/>
                        </a:rPr>
                        <a:t>День памяти жертв </a:t>
                      </a:r>
                      <a:r>
                        <a:rPr lang="ru-RU" sz="1600" b="1" dirty="0" err="1" smtClean="0">
                          <a:solidFill>
                            <a:srgbClr val="FF0000"/>
                          </a:solidFill>
                          <a:latin typeface="Comic Sans MS" pitchFamily="66" charset="0"/>
                          <a:hlinkClick r:id="rId3" action="ppaction://hlinkfile"/>
                        </a:rPr>
                        <a:t>землетрясе</a:t>
                      </a:r>
                      <a:endParaRPr lang="ru-RU" sz="1600" b="1" dirty="0" smtClean="0">
                        <a:solidFill>
                          <a:srgbClr val="FF0000"/>
                        </a:solidFill>
                        <a:latin typeface="Comic Sans MS" pitchFamily="66" charset="0"/>
                        <a:hlinkClick r:id="rId3" action="ppaction://hlinkfile"/>
                      </a:endParaRPr>
                    </a:p>
                    <a:p>
                      <a:r>
                        <a:rPr lang="ru-RU" sz="1600" b="1" dirty="0" err="1" smtClean="0">
                          <a:solidFill>
                            <a:srgbClr val="FF0000"/>
                          </a:solidFill>
                          <a:latin typeface="Comic Sans MS" pitchFamily="66" charset="0"/>
                          <a:hlinkClick r:id="rId3" action="ppaction://hlinkfile"/>
                        </a:rPr>
                        <a:t>ния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8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9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10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2438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11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12</a:t>
                      </a:r>
                      <a:endParaRPr lang="ru-RU" sz="1400" b="1" dirty="0" smtClean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День </a:t>
                      </a:r>
                      <a:r>
                        <a:rPr lang="ru-RU" sz="1400" b="1" dirty="0" err="1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Конс</a:t>
                      </a:r>
                      <a:endParaRPr lang="ru-RU" sz="1400" b="1" dirty="0" smtClean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err="1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титу-ции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 РФ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13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14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15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16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17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18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19</a:t>
                      </a:r>
                      <a:endParaRPr lang="ru-RU" sz="1400" b="1" dirty="0" smtClean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20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02214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21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22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23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24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25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26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27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28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29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30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12312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4" action="ppaction://hlinkfile"/>
                        </a:rPr>
                        <a:t>31</a:t>
                      </a:r>
                      <a:endParaRPr lang="ru-RU" sz="1200" b="1" dirty="0" smtClean="0">
                        <a:solidFill>
                          <a:srgbClr val="660033"/>
                        </a:solidFill>
                        <a:latin typeface="Comic Sans MS" pitchFamily="66" charset="0"/>
                        <a:hlinkClick r:id="rId4" action="ppaction://hlinkfile"/>
                      </a:endParaRPr>
                    </a:p>
                    <a:p>
                      <a:r>
                        <a:rPr lang="ru-RU" sz="1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4" action="ppaction://hlinkfile"/>
                        </a:rPr>
                        <a:t>Аманор – армянский Новый год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1014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660033"/>
                </a:solidFill>
              </a:rPr>
              <a:t>В нашем хуторе </a:t>
            </a:r>
            <a:r>
              <a:rPr lang="ru-RU" dirty="0" err="1" smtClean="0">
                <a:solidFill>
                  <a:srgbClr val="660033"/>
                </a:solidFill>
              </a:rPr>
              <a:t>Туроверов</a:t>
            </a:r>
            <a:r>
              <a:rPr lang="ru-RU" dirty="0" smtClean="0">
                <a:solidFill>
                  <a:srgbClr val="660033"/>
                </a:solidFill>
              </a:rPr>
              <a:t> большая часть населения – русские. Но после землетрясения в Армении к нам на постоянное место жительства приехали  армянские  семьи. Они живут рядом с нами уже много лет.  Мы с интересом  и уважением наблюдаем, как  армяне сохраняют традиции своего народа, даже находясь вдали от Родины, как они отмечают свои национальные </a:t>
            </a:r>
            <a:r>
              <a:rPr lang="ru-RU" dirty="0" smtClean="0">
                <a:solidFill>
                  <a:srgbClr val="660033"/>
                </a:solidFill>
                <a:hlinkClick r:id="rId2" action="ppaction://hlinkfile"/>
              </a:rPr>
              <a:t>праздники</a:t>
            </a:r>
            <a:r>
              <a:rPr lang="ru-RU" dirty="0" smtClean="0">
                <a:solidFill>
                  <a:srgbClr val="660033"/>
                </a:solidFill>
              </a:rPr>
              <a:t>.</a:t>
            </a:r>
            <a:endParaRPr lang="ru-RU" dirty="0">
              <a:solidFill>
                <a:srgbClr val="660033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003300"/>
                </a:solidFill>
                <a:latin typeface="Comic Sans MS" pitchFamily="66" charset="0"/>
              </a:rPr>
              <a:t>         </a:t>
            </a:r>
            <a:r>
              <a:rPr lang="ru-RU" sz="8000" b="1" dirty="0" smtClean="0">
                <a:solidFill>
                  <a:srgbClr val="660033"/>
                </a:solidFill>
                <a:latin typeface="Comic Sans MS" pitchFamily="66" charset="0"/>
              </a:rPr>
              <a:t>Январь</a:t>
            </a:r>
            <a:endParaRPr lang="ru-RU" sz="8000" b="1" dirty="0">
              <a:solidFill>
                <a:srgbClr val="660033"/>
              </a:solidFill>
              <a:latin typeface="Comic Sans MS" pitchFamily="66" charset="0"/>
            </a:endParaRPr>
          </a:p>
        </p:txBody>
      </p:sp>
      <p:pic>
        <p:nvPicPr>
          <p:cNvPr id="6" name="Содержимое 5" descr="фотография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1357298"/>
            <a:ext cx="835824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20" y="1357298"/>
          <a:ext cx="8358250" cy="5006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25"/>
                <a:gridCol w="835825"/>
                <a:gridCol w="835825"/>
                <a:gridCol w="835825"/>
                <a:gridCol w="835825"/>
                <a:gridCol w="835825"/>
                <a:gridCol w="955230"/>
                <a:gridCol w="716420"/>
                <a:gridCol w="835825"/>
                <a:gridCol w="835825"/>
              </a:tblGrid>
              <a:tr h="857256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FF0066"/>
                          </a:solidFill>
                          <a:latin typeface="Comic Sans MS" pitchFamily="66" charset="0"/>
                          <a:hlinkClick r:id="rId4" action="ppaction://hlinkfile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solidFill>
                            <a:srgbClr val="FF0066"/>
                          </a:solidFill>
                          <a:latin typeface="Comic Sans MS" pitchFamily="66" charset="0"/>
                          <a:hlinkClick r:id="rId4" action="ppaction://hlinkfile"/>
                        </a:rPr>
                        <a:t>Новый год</a:t>
                      </a:r>
                      <a:endParaRPr lang="ru-RU" sz="3200" dirty="0">
                        <a:solidFill>
                          <a:srgbClr val="FF0066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</a:t>
                      </a:r>
                      <a:endParaRPr lang="ru-RU" sz="3200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3</a:t>
                      </a:r>
                      <a:endParaRPr lang="ru-RU" sz="3200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4</a:t>
                      </a:r>
                      <a:endParaRPr lang="ru-RU" sz="3200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5</a:t>
                      </a:r>
                      <a:endParaRPr lang="ru-RU" sz="3200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5" action="ppaction://hlinkfile"/>
                        </a:rPr>
                        <a:t>6</a:t>
                      </a:r>
                      <a:endParaRPr lang="ru-RU" sz="1400" dirty="0" smtClean="0">
                        <a:solidFill>
                          <a:srgbClr val="660033"/>
                        </a:solidFill>
                        <a:latin typeface="Comic Sans MS" pitchFamily="66" charset="0"/>
                        <a:hlinkClick r:id="rId5" action="ppaction://hlinkfile"/>
                      </a:endParaRPr>
                    </a:p>
                    <a:p>
                      <a:r>
                        <a:rPr lang="ru-RU" sz="1400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5" action="ppaction://hlinkfile"/>
                        </a:rPr>
                        <a:t>Рож-дество</a:t>
                      </a:r>
                      <a:r>
                        <a:rPr lang="ru-RU" sz="1400" dirty="0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5" action="ppaction://hlinkfile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5" action="ppaction://hlinkfile"/>
                        </a:rPr>
                        <a:t>Христо-во</a:t>
                      </a:r>
                      <a:endParaRPr lang="ru-RU" sz="3200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7</a:t>
                      </a:r>
                      <a:endParaRPr lang="ru-RU" sz="3200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8</a:t>
                      </a:r>
                      <a:endParaRPr lang="ru-RU" sz="3200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9</a:t>
                      </a:r>
                      <a:endParaRPr lang="ru-RU" sz="3200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10</a:t>
                      </a:r>
                      <a:endParaRPr lang="ru-RU" sz="3200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57256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12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13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14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15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16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17</a:t>
                      </a:r>
                      <a:endParaRPr lang="ru-RU" sz="1400" b="1" dirty="0" smtClean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День </a:t>
                      </a:r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освобож-дения</a:t>
                      </a:r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 г. Милле-</a:t>
                      </a:r>
                    </a:p>
                    <a:p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рово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18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19</a:t>
                      </a:r>
                      <a:endParaRPr lang="ru-RU" sz="1400" b="1" dirty="0" smtClean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Креще</a:t>
                      </a: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ние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20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57256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22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23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24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25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26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27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28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29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30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57256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31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rgbClr val="660033"/>
                </a:solidFill>
                <a:latin typeface="Comic Sans MS" pitchFamily="66" charset="0"/>
              </a:rPr>
              <a:t>Февраль</a:t>
            </a:r>
            <a:endParaRPr lang="ru-RU" sz="8000" b="1" dirty="0">
              <a:solidFill>
                <a:srgbClr val="660033"/>
              </a:solidFill>
              <a:latin typeface="Comic Sans MS" pitchFamily="66" charset="0"/>
            </a:endParaRPr>
          </a:p>
        </p:txBody>
      </p:sp>
      <p:pic>
        <p:nvPicPr>
          <p:cNvPr id="4" name="Содержимое 3" descr="фотография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828680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2214554"/>
          <a:ext cx="8429685" cy="4937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968"/>
                <a:gridCol w="696365"/>
                <a:gridCol w="806318"/>
                <a:gridCol w="1054555"/>
                <a:gridCol w="1204240"/>
                <a:gridCol w="824842"/>
                <a:gridCol w="714380"/>
                <a:gridCol w="857256"/>
                <a:gridCol w="714380"/>
                <a:gridCol w="714381"/>
              </a:tblGrid>
              <a:tr h="1095382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3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4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5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6</a:t>
                      </a: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День </a:t>
                      </a:r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рожде-ния</a:t>
                      </a:r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 </a:t>
                      </a: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А. Н. </a:t>
                      </a:r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Ефимо-ва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7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8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9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10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5382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12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13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3" action="ppaction://hlinkfile"/>
                        </a:rPr>
                        <a:t>14</a:t>
                      </a:r>
                    </a:p>
                    <a:p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3" action="ppaction://hlinkfile"/>
                        </a:rPr>
                        <a:t>Терендез</a:t>
                      </a:r>
                      <a:endParaRPr lang="ru-RU" sz="14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4" action="ppaction://hlinkfile"/>
                        </a:rPr>
                        <a:t>15</a:t>
                      </a:r>
                      <a:endParaRPr lang="ru-RU" sz="1400" b="1" dirty="0" smtClean="0">
                        <a:solidFill>
                          <a:srgbClr val="660033"/>
                        </a:solidFill>
                        <a:latin typeface="Comic Sans MS" pitchFamily="66" charset="0"/>
                        <a:hlinkClick r:id="rId4" action="ppaction://hlinkfile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4" action="ppaction://hlinkfile"/>
                        </a:rPr>
                        <a:t>Св. </a:t>
                      </a:r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4" action="ppaction://hlinkfile"/>
                        </a:rPr>
                        <a:t>Вардананк</a:t>
                      </a:r>
                      <a:endParaRPr lang="ru-RU" sz="1400" b="1" dirty="0" smtClean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Сретение Господне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16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17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18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19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20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5382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22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23</a:t>
                      </a: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День </a:t>
                      </a:r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защит-ника</a:t>
                      </a:r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 </a:t>
                      </a:r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Отече-ства</a:t>
                      </a:r>
                      <a:endParaRPr lang="ru-RU" sz="14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24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25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26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27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28</a:t>
                      </a:r>
                      <a:endParaRPr lang="ru-RU" sz="1400" b="1" dirty="0" smtClean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День памяти жертв </a:t>
                      </a:r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погро</a:t>
                      </a:r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-</a:t>
                      </a:r>
                    </a:p>
                    <a:p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мов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rgbClr val="660033"/>
                </a:solidFill>
                <a:latin typeface="Comic Sans MS" pitchFamily="66" charset="0"/>
              </a:rPr>
              <a:t>Март</a:t>
            </a:r>
            <a:endParaRPr lang="ru-RU" sz="8000" b="1" dirty="0">
              <a:solidFill>
                <a:srgbClr val="660033"/>
              </a:solidFill>
              <a:latin typeface="Comic Sans MS" pitchFamily="66" charset="0"/>
            </a:endParaRPr>
          </a:p>
        </p:txBody>
      </p:sp>
      <p:pic>
        <p:nvPicPr>
          <p:cNvPr id="4" name="Содержимое 3" descr="фотография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835824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2571744"/>
          <a:ext cx="8286810" cy="3760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681"/>
                <a:gridCol w="828681"/>
                <a:gridCol w="828681"/>
                <a:gridCol w="828681"/>
                <a:gridCol w="828681"/>
                <a:gridCol w="714379"/>
                <a:gridCol w="857256"/>
                <a:gridCol w="1071570"/>
                <a:gridCol w="785818"/>
                <a:gridCol w="714382"/>
              </a:tblGrid>
              <a:tr h="660802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3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4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5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6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7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8</a:t>
                      </a:r>
                      <a:endParaRPr lang="ru-RU" sz="1400" b="1" dirty="0" smtClean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Между-народный</a:t>
                      </a:r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 женский день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9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10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60802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12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13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14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15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16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17</a:t>
                      </a:r>
                      <a:endParaRPr lang="ru-RU" sz="1400" b="1" dirty="0" smtClean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Мас-леница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18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19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20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60802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22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23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24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25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26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27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28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29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30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60802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31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rgbClr val="660033"/>
                </a:solidFill>
                <a:latin typeface="Comic Sans MS" pitchFamily="66" charset="0"/>
              </a:rPr>
              <a:t>Апрель</a:t>
            </a:r>
            <a:endParaRPr lang="ru-RU" sz="8000" b="1" dirty="0">
              <a:solidFill>
                <a:srgbClr val="660033"/>
              </a:solidFill>
              <a:latin typeface="Comic Sans MS" pitchFamily="66" charset="0"/>
            </a:endParaRPr>
          </a:p>
        </p:txBody>
      </p:sp>
      <p:pic>
        <p:nvPicPr>
          <p:cNvPr id="4" name="Содержимое 3" descr="фотография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828680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6" y="2000240"/>
          <a:ext cx="8143932" cy="4365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4393"/>
                <a:gridCol w="814393"/>
                <a:gridCol w="688019"/>
                <a:gridCol w="1053095"/>
                <a:gridCol w="702066"/>
                <a:gridCol w="702060"/>
                <a:gridCol w="926727"/>
                <a:gridCol w="942979"/>
                <a:gridCol w="685807"/>
                <a:gridCol w="814393"/>
              </a:tblGrid>
              <a:tr h="860176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3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4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5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6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7</a:t>
                      </a:r>
                      <a:endParaRPr lang="ru-RU" sz="1400" b="1" dirty="0" smtClean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Благо-вещение</a:t>
                      </a:r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 Святой </a:t>
                      </a:r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Богоро</a:t>
                      </a:r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-</a:t>
                      </a:r>
                    </a:p>
                    <a:p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дицы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8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9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10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60176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12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13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14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15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16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17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18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19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20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60176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22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23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3" action="ppaction://hlinkfile"/>
                        </a:rPr>
                        <a:t>24</a:t>
                      </a:r>
                      <a:endParaRPr lang="ru-RU" sz="1400" b="1" dirty="0" smtClean="0">
                        <a:solidFill>
                          <a:srgbClr val="660033"/>
                        </a:solidFill>
                        <a:latin typeface="Comic Sans MS" pitchFamily="66" charset="0"/>
                        <a:hlinkClick r:id="rId3" action="ppaction://hlinkfile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3" action="ppaction://hlinkfile"/>
                        </a:rPr>
                        <a:t>День памяти жертв геноцида в Армении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25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26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27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28</a:t>
                      </a:r>
                      <a:endParaRPr lang="ru-RU" sz="1400" b="1" dirty="0" smtClean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Вербное </a:t>
                      </a:r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воскре-сенье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29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30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rgbClr val="660033"/>
                </a:solidFill>
                <a:latin typeface="Comic Sans MS" pitchFamily="66" charset="0"/>
              </a:rPr>
              <a:t>Май</a:t>
            </a:r>
            <a:endParaRPr lang="ru-RU" sz="8000" b="1" dirty="0">
              <a:solidFill>
                <a:srgbClr val="660033"/>
              </a:solidFill>
              <a:latin typeface="Comic Sans MS" pitchFamily="66" charset="0"/>
            </a:endParaRPr>
          </a:p>
        </p:txBody>
      </p:sp>
      <p:pic>
        <p:nvPicPr>
          <p:cNvPr id="4" name="Содержимое 3" descr="фотография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14422"/>
            <a:ext cx="8358246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71472" y="1214422"/>
          <a:ext cx="8286810" cy="53545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94"/>
                <a:gridCol w="728668"/>
                <a:gridCol w="700092"/>
                <a:gridCol w="785818"/>
                <a:gridCol w="1000133"/>
                <a:gridCol w="714379"/>
                <a:gridCol w="1071570"/>
                <a:gridCol w="700094"/>
                <a:gridCol w="828681"/>
                <a:gridCol w="828681"/>
              </a:tblGrid>
              <a:tr h="1577652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</a:t>
                      </a:r>
                      <a:endParaRPr lang="ru-RU" sz="1400" b="1" dirty="0" smtClean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Празд-</a:t>
                      </a: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ник весны и труда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3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4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3" action="ppaction://hlinkfile"/>
                        </a:rPr>
                        <a:t>5</a:t>
                      </a:r>
                    </a:p>
                    <a:p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3" action="ppaction://hlinkfile"/>
                        </a:rPr>
                        <a:t>Затик</a:t>
                      </a:r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3" action="ppaction://hlinkfile"/>
                        </a:rPr>
                        <a:t>.</a:t>
                      </a:r>
                      <a:endParaRPr lang="ru-RU" sz="1400" b="1" dirty="0" smtClean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Пасха</a:t>
                      </a:r>
                      <a:endParaRPr lang="ru-RU" sz="14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6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7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8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9</a:t>
                      </a:r>
                    </a:p>
                    <a:p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День Победы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10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02026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12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13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14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15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16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17</a:t>
                      </a:r>
                    </a:p>
                    <a:p>
                      <a:r>
                        <a:rPr lang="ru-RU" sz="1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Вознесение Господне. Амбарцум.</a:t>
                      </a:r>
                      <a:endParaRPr lang="ru-RU" sz="1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18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19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20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16854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22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23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24</a:t>
                      </a:r>
                      <a:endParaRPr lang="ru-RU" sz="1400" b="1" dirty="0" smtClean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День </a:t>
                      </a:r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рожде-ния</a:t>
                      </a:r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 М. А. </a:t>
                      </a:r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Шоло-хова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25</a:t>
                      </a:r>
                      <a:endParaRPr lang="ru-RU" sz="1400" b="1" dirty="0" smtClean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Празд-</a:t>
                      </a: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ник </a:t>
                      </a:r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послед-него</a:t>
                      </a:r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 звонка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26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27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28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29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30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89879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31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rgbClr val="660033"/>
                </a:solidFill>
                <a:latin typeface="Comic Sans MS" pitchFamily="66" charset="0"/>
              </a:rPr>
              <a:t>Июнь</a:t>
            </a:r>
            <a:endParaRPr lang="ru-RU" sz="8000" b="1" dirty="0">
              <a:solidFill>
                <a:srgbClr val="660033"/>
              </a:solidFill>
              <a:latin typeface="Comic Sans MS" pitchFamily="66" charset="0"/>
            </a:endParaRPr>
          </a:p>
        </p:txBody>
      </p:sp>
      <p:pic>
        <p:nvPicPr>
          <p:cNvPr id="4" name="Содержимое 3" descr="фотография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821537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600" y="1397000"/>
          <a:ext cx="8215370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90"/>
                <a:gridCol w="714384"/>
                <a:gridCol w="928690"/>
                <a:gridCol w="714384"/>
                <a:gridCol w="821537"/>
                <a:gridCol w="821537"/>
                <a:gridCol w="821537"/>
                <a:gridCol w="821537"/>
                <a:gridCol w="821537"/>
                <a:gridCol w="821537"/>
              </a:tblGrid>
              <a:tr h="847331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</a:t>
                      </a:r>
                      <a:endParaRPr lang="ru-RU" sz="1400" b="1" dirty="0" smtClean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День защиты детей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3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4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5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6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7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8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9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10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47331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12</a:t>
                      </a:r>
                      <a:endParaRPr lang="ru-RU" sz="1400" b="1" dirty="0" smtClean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День неза-</a:t>
                      </a: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виси-мости Рос-</a:t>
                      </a: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сии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13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14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15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16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17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18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19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20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47331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22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23</a:t>
                      </a:r>
                      <a:endParaRPr lang="ru-RU" sz="1400" b="1" dirty="0" smtClean="0">
                        <a:solidFill>
                          <a:srgbClr val="00B0F0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День</a:t>
                      </a:r>
                      <a:r>
                        <a:rPr lang="ru-RU" sz="1400" b="1" baseline="0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 Святой Троицы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24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25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26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27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28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29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30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rgbClr val="660033"/>
                </a:solidFill>
                <a:latin typeface="Comic Sans MS" pitchFamily="66" charset="0"/>
              </a:rPr>
              <a:t>Июль</a:t>
            </a:r>
            <a:endParaRPr lang="ru-RU" sz="8000" b="1" dirty="0">
              <a:solidFill>
                <a:srgbClr val="660033"/>
              </a:solidFill>
              <a:latin typeface="Comic Sans MS" pitchFamily="66" charset="0"/>
            </a:endParaRPr>
          </a:p>
        </p:txBody>
      </p:sp>
      <p:pic>
        <p:nvPicPr>
          <p:cNvPr id="4" name="Содержимое 3" descr="фотография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835824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1428736"/>
          <a:ext cx="8286810" cy="445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681"/>
                <a:gridCol w="828681"/>
                <a:gridCol w="700090"/>
                <a:gridCol w="785818"/>
                <a:gridCol w="1214446"/>
                <a:gridCol w="714380"/>
                <a:gridCol w="728671"/>
                <a:gridCol w="828681"/>
                <a:gridCol w="828681"/>
                <a:gridCol w="828681"/>
              </a:tblGrid>
              <a:tr h="86519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3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4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5</a:t>
                      </a:r>
                      <a:r>
                        <a:rPr lang="ru-RU" sz="1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День Конституции Армении</a:t>
                      </a:r>
                      <a:endParaRPr lang="ru-RU" sz="1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6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7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8</a:t>
                      </a:r>
                      <a:r>
                        <a:rPr lang="ru-RU" sz="14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 День семьи, любви и </a:t>
                      </a:r>
                      <a:r>
                        <a:rPr lang="ru-RU" sz="1400" b="1" dirty="0" err="1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вернос-ти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9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10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6519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12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13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14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3" action="ppaction://hlinkfile"/>
                        </a:rPr>
                        <a:t>15</a:t>
                      </a:r>
                    </a:p>
                    <a:p>
                      <a:r>
                        <a:rPr lang="ru-RU" sz="18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  <a:hlinkClick r:id="rId3" action="ppaction://hlinkfile"/>
                        </a:rPr>
                        <a:t>Вардавар</a:t>
                      </a:r>
                      <a:endParaRPr lang="ru-RU" sz="18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16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17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18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19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20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6519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22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23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24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25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26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27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28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29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30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6519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660033"/>
                          </a:solidFill>
                          <a:latin typeface="Comic Sans MS" pitchFamily="66" charset="0"/>
                        </a:rPr>
                        <a:t>31</a:t>
                      </a:r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660033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229</TotalTime>
  <Words>605</Words>
  <Application>Microsoft Office PowerPoint</Application>
  <PresentationFormat>Экран (4:3)</PresentationFormat>
  <Paragraphs>446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Бумажная</vt:lpstr>
      <vt:lpstr>МОУ Туроверовская ООШ</vt:lpstr>
      <vt:lpstr>Презентация PowerPoint</vt:lpstr>
      <vt:lpstr>         Январь</vt:lpstr>
      <vt:lpstr>Февраль</vt:lpstr>
      <vt:lpstr>Март</vt:lpstr>
      <vt:lpstr>Апрель</vt:lpstr>
      <vt:lpstr>Май</vt:lpstr>
      <vt:lpstr>Июнь</vt:lpstr>
      <vt:lpstr>Июль</vt:lpstr>
      <vt:lpstr>Август</vt:lpstr>
      <vt:lpstr>Сентябрь</vt:lpstr>
      <vt:lpstr>Октябрь</vt:lpstr>
      <vt:lpstr>Ноябрь</vt:lpstr>
      <vt:lpstr>Декабрь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32</cp:revision>
  <dcterms:modified xsi:type="dcterms:W3CDTF">2016-05-04T05:28:07Z</dcterms:modified>
</cp:coreProperties>
</file>