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63" r:id="rId4"/>
    <p:sldId id="264" r:id="rId5"/>
    <p:sldId id="282" r:id="rId6"/>
    <p:sldId id="283" r:id="rId7"/>
    <p:sldId id="259" r:id="rId8"/>
    <p:sldId id="262" r:id="rId9"/>
    <p:sldId id="277" r:id="rId10"/>
    <p:sldId id="265" r:id="rId11"/>
    <p:sldId id="279" r:id="rId12"/>
    <p:sldId id="266" r:id="rId13"/>
    <p:sldId id="267" r:id="rId14"/>
    <p:sldId id="268" r:id="rId15"/>
    <p:sldId id="269" r:id="rId16"/>
    <p:sldId id="284" r:id="rId17"/>
    <p:sldId id="270" r:id="rId18"/>
    <p:sldId id="271" r:id="rId19"/>
    <p:sldId id="272" r:id="rId20"/>
    <p:sldId id="273" r:id="rId21"/>
    <p:sldId id="274" r:id="rId22"/>
    <p:sldId id="276" r:id="rId23"/>
    <p:sldId id="281" r:id="rId24"/>
    <p:sldId id="280" r:id="rId25"/>
    <p:sldId id="275" r:id="rId26"/>
    <p:sldId id="26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46682-C873-4668-8EA2-E16B35EDF69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C4117-D166-4A18-889A-E3D93EE17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21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hyperlink" Target="http://fordezign.ru/kliparty/18052-klipart-v-png-na-prozrachnom-fone-raznocvetnye-zavitushki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6840760" cy="13681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русского языка в 5 классе</a:t>
            </a:r>
            <a:endParaRPr lang="ru-RU" sz="4800" b="1" spc="50" dirty="0">
              <a:ln w="11430"/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14908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МОУ Туроверовская ООШ</a:t>
            </a:r>
            <a:endParaRPr lang="ru-RU" sz="2400" i="1" dirty="0"/>
          </a:p>
        </p:txBody>
      </p:sp>
      <p:pic>
        <p:nvPicPr>
          <p:cNvPr id="6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548680"/>
            <a:ext cx="3168352" cy="641691"/>
          </a:xfrm>
          <a:prstGeom prst="rect">
            <a:avLst/>
          </a:prstGeom>
          <a:noFill/>
        </p:spPr>
      </p:pic>
      <p:pic>
        <p:nvPicPr>
          <p:cNvPr id="7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V="1">
            <a:off x="2555776" y="2636912"/>
            <a:ext cx="3168352" cy="641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Давайте же, дети, учиться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начнём</a:t>
            </a:r>
            <a:endParaRPr lang="ru-RU" sz="2400" dirty="0" smtClean="0">
              <a:latin typeface="Calibri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И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знания светлые нити</a:t>
            </a:r>
            <a:endParaRPr lang="ru-RU" sz="2400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Навек в благодарную память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вплетём.</a:t>
            </a:r>
            <a:endParaRPr lang="ru-RU" sz="2400" dirty="0">
              <a:latin typeface="Calibri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0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ои документы\Мои рисунки\235jk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842493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ea typeface="Times New Roman"/>
              </a:rPr>
              <a:t>Свет мой, зеркальце!</a:t>
            </a:r>
            <a:r>
              <a:rPr lang="ru-RU" dirty="0">
                <a:ea typeface="Times New Roman"/>
              </a:rPr>
              <a:t> Скажи,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Да всю правду доложи…</a:t>
            </a:r>
            <a:endParaRPr lang="ru-RU" sz="2800" dirty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</a:rPr>
              <a:t>Ах ты, </a:t>
            </a:r>
            <a:r>
              <a:rPr lang="ru-RU" b="1" dirty="0">
                <a:ea typeface="Times New Roman"/>
              </a:rPr>
              <a:t>мерзкое стекло</a:t>
            </a:r>
            <a:r>
              <a:rPr lang="ru-RU" dirty="0">
                <a:ea typeface="Times New Roman"/>
              </a:rPr>
              <a:t>!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Это врешь ты мне назло.</a:t>
            </a:r>
            <a:endParaRPr lang="ru-RU" sz="2800" dirty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ea typeface="Times New Roman"/>
              </a:rPr>
              <a:t>Дурачина ты, простофиля!</a:t>
            </a:r>
            <a:r>
              <a:rPr lang="ru-RU" dirty="0">
                <a:ea typeface="Times New Roman"/>
              </a:rPr>
              <a:t/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Выпросил, </a:t>
            </a:r>
            <a:r>
              <a:rPr lang="ru-RU" b="1" dirty="0">
                <a:ea typeface="Times New Roman"/>
              </a:rPr>
              <a:t>дурачина,</a:t>
            </a:r>
            <a:r>
              <a:rPr lang="ru-RU" dirty="0">
                <a:ea typeface="Times New Roman"/>
              </a:rPr>
              <a:t> корыто!</a:t>
            </a:r>
            <a:endParaRPr lang="ru-RU" sz="2800" dirty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</a:rPr>
              <a:t>Смилуйся, </a:t>
            </a:r>
            <a:r>
              <a:rPr lang="ru-RU" b="1" dirty="0">
                <a:ea typeface="Times New Roman"/>
              </a:rPr>
              <a:t>государыня рыбка:</a:t>
            </a:r>
            <a:r>
              <a:rPr lang="ru-RU" dirty="0">
                <a:ea typeface="Times New Roman"/>
              </a:rPr>
              <a:t/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Еще пуще старуха бранится…</a:t>
            </a:r>
            <a:endParaRPr lang="ru-RU" sz="2800" dirty="0">
              <a:latin typeface="Calibri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1143000" algn="l"/>
              </a:tabLst>
            </a:pPr>
            <a:r>
              <a:rPr lang="ru-RU" dirty="0">
                <a:ea typeface="Times New Roman"/>
              </a:rPr>
              <a:t>Не тужи, душа моя,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Это чудо знаю я.</a:t>
            </a:r>
            <a:endParaRPr lang="ru-RU" sz="2800" dirty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1143000" algn="l"/>
              </a:tabLst>
            </a:pPr>
            <a:r>
              <a:rPr lang="ru-RU" dirty="0">
                <a:ea typeface="Times New Roman"/>
              </a:rPr>
              <a:t>Чем вы, гости, торг ведёте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И куда теперь плывете?</a:t>
            </a:r>
            <a:endParaRPr lang="ru-RU" sz="2800" dirty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1143000" algn="l"/>
              </a:tabLst>
            </a:pPr>
            <a:r>
              <a:rPr lang="ru-RU" dirty="0">
                <a:ea typeface="Times New Roman"/>
              </a:rPr>
              <a:t>Здравствуй, князь ты мой прекрасный!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Что ты тих, как день ненастный?</a:t>
            </a:r>
            <a:endParaRPr lang="ru-RU" sz="2800" dirty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1143000" algn="l"/>
              </a:tabLst>
            </a:pPr>
            <a:r>
              <a:rPr lang="ru-RU" dirty="0">
                <a:ea typeface="Times New Roman"/>
              </a:rPr>
              <a:t>Слёзы льёт и говорит: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“Бог вас, дети, наградит”.</a:t>
            </a:r>
            <a:endParaRPr lang="ru-RU" sz="2800" dirty="0">
              <a:latin typeface="Calibri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1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Выборочное списывание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ea typeface="Times New Roman"/>
              </a:rPr>
              <a:t>1.Ты, </a:t>
            </a:r>
            <a:r>
              <a:rPr lang="ru-RU" b="1" dirty="0">
                <a:ea typeface="Times New Roman"/>
              </a:rPr>
              <a:t>царица,</a:t>
            </a:r>
            <a:r>
              <a:rPr lang="ru-RU" dirty="0">
                <a:ea typeface="Times New Roman"/>
              </a:rPr>
              <a:t> всех милее,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   Всех румяней и белее.</a:t>
            </a:r>
            <a:endParaRPr lang="ru-RU" sz="2800" dirty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ea typeface="Times New Roman"/>
              </a:rPr>
              <a:t>И царица хохотать, 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И плечами пожимать…</a:t>
            </a:r>
            <a:endParaRPr lang="ru-RU" sz="2800" dirty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ea typeface="Times New Roman"/>
              </a:rPr>
              <a:t>Свойство зеркальце имело: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Говорить оно умело.</a:t>
            </a:r>
            <a:endParaRPr lang="ru-RU" sz="2800" dirty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ea typeface="Times New Roman"/>
              </a:rPr>
              <a:t>Здравствуй, </a:t>
            </a:r>
            <a:r>
              <a:rPr lang="ru-RU" b="1" dirty="0">
                <a:ea typeface="Times New Roman"/>
              </a:rPr>
              <a:t>зеркальце!</a:t>
            </a:r>
            <a:r>
              <a:rPr lang="ru-RU" dirty="0">
                <a:ea typeface="Times New Roman"/>
              </a:rPr>
              <a:t> Скажи,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Да всю правду доложи…</a:t>
            </a:r>
            <a:endParaRPr lang="ru-RU" sz="2800" dirty="0">
              <a:latin typeface="Calibri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2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>
                <a:ea typeface="Times New Roman"/>
              </a:rPr>
              <a:t>Засмеялся </a:t>
            </a:r>
            <a:r>
              <a:rPr lang="ru-RU" dirty="0" err="1">
                <a:ea typeface="Times New Roman"/>
              </a:rPr>
              <a:t>Балда</a:t>
            </a:r>
            <a:r>
              <a:rPr lang="ru-RU" dirty="0">
                <a:ea typeface="Times New Roman"/>
              </a:rPr>
              <a:t> лукаво: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“Что </a:t>
            </a:r>
            <a:r>
              <a:rPr lang="ru-RU" b="1" dirty="0">
                <a:ea typeface="Times New Roman"/>
              </a:rPr>
              <a:t>ты </a:t>
            </a:r>
            <a:r>
              <a:rPr lang="ru-RU" dirty="0">
                <a:ea typeface="Times New Roman"/>
              </a:rPr>
              <a:t>это выдумал, право?”</a:t>
            </a:r>
            <a:endParaRPr lang="ru-RU" sz="2800" dirty="0">
              <a:latin typeface="Calibri"/>
              <a:ea typeface="Calibri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>
                <a:ea typeface="Times New Roman"/>
              </a:rPr>
              <a:t>Чем </a:t>
            </a:r>
            <a:r>
              <a:rPr lang="ru-RU" b="1" dirty="0">
                <a:ea typeface="Times New Roman"/>
              </a:rPr>
              <a:t>вы</a:t>
            </a:r>
            <a:r>
              <a:rPr lang="ru-RU" dirty="0">
                <a:ea typeface="Times New Roman"/>
              </a:rPr>
              <a:t>, гости, торг ведёте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И куда теперь плывёте?</a:t>
            </a:r>
            <a:endParaRPr lang="ru-RU" sz="2800" dirty="0">
              <a:latin typeface="Calibri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4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8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Times New Roman"/>
              </a:rPr>
              <a:t>1.Балдушка, погоди ты морщить море…</a:t>
            </a:r>
            <a:endParaRPr lang="ru-RU" sz="2800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Times New Roman"/>
              </a:rPr>
              <a:t/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2.Свет наш солнышко! Ты ходишь</a:t>
            </a:r>
            <a:endParaRPr lang="ru-RU" sz="2800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Times New Roman"/>
              </a:rPr>
              <a:t>Круглый год по небу…</a:t>
            </a:r>
            <a:endParaRPr lang="ru-RU" sz="2800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Times New Roman"/>
              </a:rPr>
              <a:t/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3. А </a:t>
            </a:r>
            <a:r>
              <a:rPr lang="ru-RU" dirty="0" err="1">
                <a:ea typeface="Times New Roman"/>
              </a:rPr>
              <a:t>Балда</a:t>
            </a:r>
            <a:r>
              <a:rPr lang="ru-RU" dirty="0">
                <a:ea typeface="Times New Roman"/>
              </a:rPr>
              <a:t> приговаривал с укоризной:</a:t>
            </a:r>
            <a:endParaRPr lang="ru-RU" sz="2800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Times New Roman"/>
              </a:rPr>
              <a:t>“Не гонялся бы ты, поп, за дешевизной”.</a:t>
            </a:r>
            <a:endParaRPr lang="ru-RU" sz="2800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a typeface="Times New Roman"/>
              </a:rPr>
              <a:t>4. Не губи меня, девица!</a:t>
            </a:r>
            <a:endParaRPr lang="ru-RU" sz="2800" dirty="0">
              <a:latin typeface="Calibri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ea typeface="Times New Roman"/>
              </a:rPr>
              <a:t>1.[О, – =].</a:t>
            </a:r>
            <a:endParaRPr lang="ru-RU" sz="2800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ea typeface="Times New Roman"/>
              </a:rPr>
              <a:t>2. [О! – =]. </a:t>
            </a:r>
            <a:endParaRPr lang="ru-RU" sz="2800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ea typeface="Times New Roman"/>
              </a:rPr>
              <a:t>3.[ – = ,О, …]. </a:t>
            </a:r>
            <a:endParaRPr lang="ru-RU" sz="2800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ea typeface="Times New Roman"/>
              </a:rPr>
              <a:t>4.[ – = ,О].</a:t>
            </a:r>
            <a:endParaRPr lang="ru-RU" sz="2800" dirty="0">
              <a:latin typeface="Calibri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9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Times New Roman"/>
              </a:rPr>
              <a:t>1. Князь им вымолвил тогда: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“Добрый путь вам господа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По морю…"</a:t>
            </a:r>
            <a:r>
              <a:rPr lang="ru-RU" b="1" dirty="0">
                <a:ea typeface="Times New Roman"/>
              </a:rPr>
              <a:t>  </a:t>
            </a:r>
            <a:endParaRPr lang="ru-RU" b="1" dirty="0" smtClean="0"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Times New Roman"/>
              </a:rPr>
              <a:t>2.Выпросил </a:t>
            </a:r>
            <a:r>
              <a:rPr lang="ru-RU" dirty="0">
                <a:ea typeface="Times New Roman"/>
              </a:rPr>
              <a:t>дурачина корыто! </a:t>
            </a:r>
            <a:endParaRPr lang="ru-RU" dirty="0" smtClean="0"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Times New Roman"/>
              </a:rPr>
              <a:t>3</a:t>
            </a:r>
            <a:r>
              <a:rPr lang="ru-RU" dirty="0">
                <a:ea typeface="Times New Roman"/>
              </a:rPr>
              <a:t>. Здравствуй грозная царица! </a:t>
            </a:r>
            <a:endParaRPr lang="ru-RU" dirty="0" smtClean="0"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Times New Roman"/>
              </a:rPr>
              <a:t>4</a:t>
            </a:r>
            <a:r>
              <a:rPr lang="ru-RU" dirty="0">
                <a:ea typeface="Times New Roman"/>
              </a:rPr>
              <a:t>. Бабушка постой немножко</a:t>
            </a:r>
            <a:r>
              <a:rPr lang="ru-RU" dirty="0" smtClean="0">
                <a:ea typeface="Times New Roman"/>
              </a:rPr>
              <a:t>…</a:t>
            </a:r>
            <a:endParaRPr lang="ru-RU" sz="2800" dirty="0">
              <a:latin typeface="Calibri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8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688632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Минутка воспоминаний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ad3a789759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552728" cy="503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655272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a typeface="Times New Roman"/>
              </a:rPr>
              <a:t>1. Князь им вымолвил тогда: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“Добрый путь вам </a:t>
            </a:r>
            <a:r>
              <a:rPr lang="ru-RU" dirty="0" smtClean="0">
                <a:ea typeface="Times New Roman"/>
              </a:rPr>
              <a:t>господа…</a:t>
            </a:r>
            <a:r>
              <a:rPr lang="ru-RU" dirty="0">
                <a:ea typeface="Times New Roman"/>
              </a:rPr>
              <a:t/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По морю…"</a:t>
            </a:r>
            <a:r>
              <a:rPr lang="ru-RU" b="1" dirty="0">
                <a:ea typeface="Times New Roman"/>
              </a:rPr>
              <a:t>  [ – = ,О, …]. </a:t>
            </a:r>
            <a:endParaRPr lang="ru-RU" sz="2800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a typeface="Times New Roman"/>
              </a:rPr>
              <a:t>2.Выпросил дурачина корыто! </a:t>
            </a:r>
            <a:r>
              <a:rPr lang="ru-RU" b="1" dirty="0">
                <a:ea typeface="Times New Roman"/>
              </a:rPr>
              <a:t>.[  = ,О, …].</a:t>
            </a:r>
            <a:endParaRPr lang="ru-RU" sz="2800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a typeface="Times New Roman"/>
              </a:rPr>
              <a:t>3. Здравствуй грозная царица! </a:t>
            </a:r>
            <a:r>
              <a:rPr lang="ru-RU" b="1" dirty="0">
                <a:ea typeface="Times New Roman"/>
              </a:rPr>
              <a:t>.[  = ,О, …].</a:t>
            </a:r>
            <a:endParaRPr lang="ru-RU" sz="2800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a typeface="Times New Roman"/>
              </a:rPr>
              <a:t>4. Бабушка постой немножко…</a:t>
            </a:r>
            <a:r>
              <a:rPr lang="ru-RU" b="1" dirty="0">
                <a:ea typeface="Times New Roman"/>
              </a:rPr>
              <a:t>.[О,  =].</a:t>
            </a:r>
            <a:endParaRPr lang="ru-RU" sz="2800" dirty="0">
              <a:latin typeface="Calibri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8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Подведём 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</a:rPr>
              <a:t>Обращение – это слово (или словосочетание), называющее того,___________________.</a:t>
            </a:r>
            <a:endParaRPr lang="ru-RU" sz="2800" dirty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</a:rPr>
              <a:t>В устной речи обращение выделяется</a:t>
            </a:r>
            <a:r>
              <a:rPr lang="ru-RU" dirty="0" smtClean="0">
                <a:ea typeface="Times New Roman"/>
              </a:rPr>
              <a:t>__ ,</a:t>
            </a:r>
            <a:r>
              <a:rPr lang="ru-RU" sz="2800" dirty="0">
                <a:latin typeface="Calibri"/>
                <a:ea typeface="Times New Roman"/>
              </a:rPr>
              <a:t> </a:t>
            </a:r>
            <a:r>
              <a:rPr lang="ru-RU" sz="2800" dirty="0" smtClean="0">
                <a:latin typeface="Calibri"/>
                <a:ea typeface="Times New Roman"/>
              </a:rPr>
              <a:t> </a:t>
            </a:r>
            <a:r>
              <a:rPr lang="ru-RU" dirty="0" smtClean="0">
                <a:ea typeface="Times New Roman"/>
              </a:rPr>
              <a:t>а </a:t>
            </a:r>
            <a:r>
              <a:rPr lang="ru-RU" dirty="0">
                <a:ea typeface="Times New Roman"/>
              </a:rPr>
              <a:t>в письменной </a:t>
            </a:r>
            <a:r>
              <a:rPr lang="ru-RU" dirty="0" smtClean="0">
                <a:ea typeface="Times New Roman"/>
              </a:rPr>
              <a:t>______.</a:t>
            </a:r>
            <a:endParaRPr lang="ru-RU" sz="2800" dirty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</a:rPr>
              <a:t>Обращение может быть по составу ____________________________________________.</a:t>
            </a:r>
            <a:endParaRPr lang="ru-RU" sz="2800" dirty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a typeface="Times New Roman"/>
              </a:rPr>
              <a:t>Обращение  не является</a:t>
            </a:r>
            <a:r>
              <a:rPr lang="ru-RU" dirty="0">
                <a:ea typeface="Times New Roman"/>
              </a:rPr>
              <a:t>______________________________________________________.</a:t>
            </a:r>
            <a:endParaRPr lang="ru-RU" sz="2800" dirty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</a:rPr>
              <a:t>Слова </a:t>
            </a:r>
            <a:r>
              <a:rPr lang="ru-RU" i="1" dirty="0">
                <a:ea typeface="Times New Roman"/>
              </a:rPr>
              <a:t>ты </a:t>
            </a:r>
            <a:r>
              <a:rPr lang="ru-RU" dirty="0">
                <a:ea typeface="Times New Roman"/>
              </a:rPr>
              <a:t>и </a:t>
            </a:r>
            <a:r>
              <a:rPr lang="ru-RU" i="1" dirty="0">
                <a:ea typeface="Times New Roman"/>
              </a:rPr>
              <a:t>вы _____________________________________________________________.</a:t>
            </a:r>
            <a:endParaRPr lang="ru-RU" sz="2800" dirty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</a:rPr>
              <a:t>Если обращение произносится с особым чувством, то после него на письме ставится</a:t>
            </a:r>
            <a:r>
              <a:rPr lang="ru-RU" dirty="0" smtClean="0">
                <a:ea typeface="Times New Roman"/>
              </a:rPr>
              <a:t>__________________________________________________________.</a:t>
            </a:r>
            <a:endParaRPr lang="ru-RU" sz="2800" dirty="0">
              <a:latin typeface="Calibri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128792" cy="452596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 нам   при  общении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Поможет   обращение.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 людям, звёздам или птицам 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Можно  смело  обратиться.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Только,  друг,  не забывай: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Запятые  расставляй.</a:t>
            </a:r>
            <a:endParaRPr lang="ru-RU" sz="36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Упражнение 496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Напишите письмо другу или сказочному персонажу , используя подходящие обращения.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6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56792"/>
            <a:ext cx="8229600" cy="4525963"/>
          </a:xfrm>
        </p:spPr>
        <p:txBody>
          <a:bodyPr/>
          <a:lstStyle/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altLang="ru-RU" sz="2700" dirty="0">
                <a:solidFill>
                  <a:prstClr val="black"/>
                </a:solidFill>
                <a:latin typeface="Times New Roman" pitchFamily="18" charset="0"/>
              </a:rPr>
              <a:t>1.Сегодня я узнал…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altLang="ru-RU" sz="2700" dirty="0">
                <a:solidFill>
                  <a:prstClr val="black"/>
                </a:solidFill>
                <a:latin typeface="Times New Roman" pitchFamily="18" charset="0"/>
              </a:rPr>
              <a:t>2.Было интересно…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altLang="ru-RU" sz="2700" dirty="0">
                <a:solidFill>
                  <a:prstClr val="black"/>
                </a:solidFill>
                <a:latin typeface="Times New Roman" pitchFamily="18" charset="0"/>
              </a:rPr>
              <a:t>3. Я выполнял задания…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altLang="ru-RU" sz="2700" dirty="0">
                <a:solidFill>
                  <a:prstClr val="black"/>
                </a:solidFill>
                <a:latin typeface="Times New Roman" pitchFamily="18" charset="0"/>
              </a:rPr>
              <a:t>4.Я понял, что…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altLang="ru-RU" sz="2700" dirty="0">
                <a:solidFill>
                  <a:prstClr val="black"/>
                </a:solidFill>
                <a:latin typeface="Times New Roman" pitchFamily="18" charset="0"/>
              </a:rPr>
              <a:t>5.Теперь я могу….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altLang="ru-RU" sz="2700" dirty="0">
                <a:solidFill>
                  <a:prstClr val="black"/>
                </a:solidFill>
                <a:latin typeface="Times New Roman" pitchFamily="18" charset="0"/>
              </a:rPr>
              <a:t>6. Я научился…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altLang="ru-RU" sz="2700" dirty="0">
                <a:solidFill>
                  <a:prstClr val="black"/>
                </a:solidFill>
                <a:latin typeface="Times New Roman" pitchFamily="18" charset="0"/>
              </a:rPr>
              <a:t>7. Я смог….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altLang="ru-RU" sz="2700" dirty="0">
                <a:solidFill>
                  <a:prstClr val="black"/>
                </a:solidFill>
                <a:latin typeface="Times New Roman" pitchFamily="18" charset="0"/>
              </a:rPr>
              <a:t>8.У меня получилось….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7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04856" cy="2232248"/>
          </a:xfrm>
        </p:spPr>
        <p:txBody>
          <a:bodyPr>
            <a:normAutofit/>
          </a:bodyPr>
          <a:lstStyle/>
          <a:p>
            <a:pPr marL="342900" lvl="0" indent="1981200" algn="l">
              <a:lnSpc>
                <a:spcPct val="115000"/>
              </a:lnSpc>
              <a:spcBef>
                <a:spcPct val="20000"/>
              </a:spcBef>
            </a:pPr>
            <a:r>
              <a:rPr lang="ru-RU" sz="3000" dirty="0" smtClean="0">
                <a:solidFill>
                  <a:srgbClr val="000000"/>
                </a:solidFill>
                <a:ea typeface="Times New Roman"/>
              </a:rPr>
              <a:t>Читайте </a:t>
            </a:r>
            <a:r>
              <a:rPr lang="ru-RU" sz="3000" dirty="0">
                <a:solidFill>
                  <a:srgbClr val="000000"/>
                </a:solidFill>
                <a:ea typeface="Times New Roman"/>
              </a:rPr>
              <a:t>Пушкина, друзья,</a:t>
            </a:r>
            <a:r>
              <a:rPr lang="ru-RU" sz="2200" dirty="0">
                <a:solidFill>
                  <a:prstClr val="black"/>
                </a:solidFill>
                <a:latin typeface="Calibri"/>
                <a:ea typeface="Calibri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Calibri"/>
                <a:ea typeface="Calibri"/>
              </a:rPr>
            </a:br>
            <a:r>
              <a:rPr lang="ru-RU" sz="2200" dirty="0" smtClean="0">
                <a:solidFill>
                  <a:prstClr val="black"/>
                </a:solidFill>
                <a:latin typeface="Calibri"/>
                <a:ea typeface="Calibri"/>
              </a:rPr>
              <a:t>			</a:t>
            </a:r>
            <a:r>
              <a:rPr lang="ru-RU" sz="3000" dirty="0" smtClean="0">
                <a:solidFill>
                  <a:srgbClr val="000000"/>
                </a:solidFill>
                <a:ea typeface="Times New Roman"/>
              </a:rPr>
              <a:t>Читайте </a:t>
            </a:r>
            <a:r>
              <a:rPr lang="ru-RU" sz="3000" dirty="0">
                <a:solidFill>
                  <a:srgbClr val="000000"/>
                </a:solidFill>
                <a:ea typeface="Times New Roman"/>
              </a:rPr>
              <a:t>сказки.</a:t>
            </a:r>
            <a:r>
              <a:rPr lang="ru-RU" sz="2200" dirty="0">
                <a:solidFill>
                  <a:prstClr val="black"/>
                </a:solidFill>
                <a:latin typeface="Calibri"/>
                <a:ea typeface="Calibri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Calibri"/>
                <a:ea typeface="Calibri"/>
              </a:rPr>
            </a:br>
            <a:r>
              <a:rPr lang="ru-RU" sz="2200" dirty="0" smtClean="0">
                <a:solidFill>
                  <a:prstClr val="black"/>
                </a:solidFill>
                <a:latin typeface="Calibri"/>
                <a:ea typeface="Calibri"/>
              </a:rPr>
              <a:t>			</a:t>
            </a:r>
            <a:r>
              <a:rPr lang="ru-RU" sz="3000" dirty="0" smtClean="0">
                <a:solidFill>
                  <a:srgbClr val="000000"/>
                </a:solidFill>
                <a:ea typeface="Times New Roman"/>
              </a:rPr>
              <a:t>И </a:t>
            </a:r>
            <a:r>
              <a:rPr lang="ru-RU" sz="3000" dirty="0">
                <a:solidFill>
                  <a:srgbClr val="000000"/>
                </a:solidFill>
                <a:ea typeface="Times New Roman"/>
              </a:rPr>
              <a:t>будет жизнь тогда полна</a:t>
            </a:r>
            <a:r>
              <a:rPr lang="ru-RU" sz="2200" dirty="0">
                <a:solidFill>
                  <a:prstClr val="black"/>
                </a:solidFill>
                <a:latin typeface="Calibri"/>
                <a:ea typeface="Calibri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Calibri"/>
                <a:ea typeface="Calibri"/>
              </a:rPr>
            </a:br>
            <a:r>
              <a:rPr lang="ru-RU" sz="2200" dirty="0" smtClean="0">
                <a:solidFill>
                  <a:prstClr val="black"/>
                </a:solidFill>
                <a:latin typeface="Calibri"/>
                <a:ea typeface="Calibri"/>
              </a:rPr>
              <a:t>			</a:t>
            </a:r>
            <a:r>
              <a:rPr lang="ru-RU" sz="3000" dirty="0" smtClean="0">
                <a:solidFill>
                  <a:srgbClr val="000000"/>
                </a:solidFill>
                <a:ea typeface="Times New Roman"/>
              </a:rPr>
              <a:t>Добра </a:t>
            </a:r>
            <a:r>
              <a:rPr lang="ru-RU" sz="3000" dirty="0">
                <a:solidFill>
                  <a:srgbClr val="000000"/>
                </a:solidFill>
                <a:ea typeface="Times New Roman"/>
              </a:rPr>
              <a:t>и </a:t>
            </a:r>
            <a:r>
              <a:rPr lang="ru-RU" sz="3000" dirty="0" smtClean="0">
                <a:solidFill>
                  <a:srgbClr val="000000"/>
                </a:solidFill>
                <a:ea typeface="Times New Roman"/>
              </a:rPr>
              <a:t>ласки.</a:t>
            </a:r>
            <a:endParaRPr lang="ru-RU" dirty="0"/>
          </a:p>
        </p:txBody>
      </p:sp>
      <p:pic>
        <p:nvPicPr>
          <p:cNvPr id="4" name="Picture 25" descr="push_kipr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3960440" cy="3633465"/>
          </a:xfrm>
          <a:prstGeom prst="rect">
            <a:avLst/>
          </a:prstGeom>
          <a:noFill/>
          <a:ln w="5715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Мои документы\Мои рисунки\26596067_1212752666_saltan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2996952"/>
            <a:ext cx="36004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9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1547664" y="1340768"/>
            <a:ext cx="6912768" cy="504056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ru-RU" sz="1800" dirty="0" smtClean="0">
                <a:hlinkClick r:id="rId2"/>
              </a:rPr>
              <a:t>http://fordezign.ru/kliparty/18052-klipart-v-png-na-prozrachnom-fone-raznocvetnye-zavitushki.html</a:t>
            </a:r>
            <a:r>
              <a:rPr lang="ru-RU" sz="1800" dirty="0" smtClean="0"/>
              <a:t> </a:t>
            </a:r>
            <a:r>
              <a:rPr lang="ru-RU" sz="1800" b="1" dirty="0" smtClean="0"/>
              <a:t>   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r>
              <a:rPr lang="ru-RU" sz="1800" b="1" dirty="0" smtClean="0"/>
              <a:t>      </a:t>
            </a:r>
            <a:r>
              <a:rPr lang="ru-RU" sz="2000" b="1" dirty="0" smtClean="0"/>
              <a:t>клипарт «Разноцветные завитушки», элемент декора на 1 слайде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ru-RU" sz="2000" dirty="0" smtClean="0"/>
              <a:t>А.С. Пушкин, Сказки Пушкина, издательство «ОЛМА </a:t>
            </a:r>
            <a:r>
              <a:rPr lang="ru-RU" sz="2000" dirty="0" err="1" smtClean="0"/>
              <a:t>Медиа</a:t>
            </a:r>
            <a:r>
              <a:rPr lang="ru-RU" sz="2000" dirty="0" smtClean="0"/>
              <a:t> Групп» (2011) , серия «Лучшие сказки для детей</a:t>
            </a:r>
            <a:r>
              <a:rPr lang="ru-RU" sz="2000" b="1" dirty="0" smtClean="0"/>
              <a:t>»,  художник Канивец Татьяна  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r>
              <a:rPr lang="ru-RU" sz="1800" b="1" i="1" dirty="0" smtClean="0"/>
              <a:t>      </a:t>
            </a:r>
            <a:r>
              <a:rPr lang="ru-RU" sz="2000" i="1" dirty="0" smtClean="0"/>
              <a:t>Все элементы для создания фона взяты из книги. Изображения отсканированы и обработаны в программе </a:t>
            </a:r>
            <a:r>
              <a:rPr lang="en-US" sz="2000" i="1" dirty="0" smtClean="0"/>
              <a:t>Adobe Photosho</a:t>
            </a:r>
            <a:r>
              <a:rPr lang="en-US" sz="1800" i="1" dirty="0" smtClean="0"/>
              <a:t>p</a:t>
            </a:r>
            <a:r>
              <a:rPr lang="ru-RU" sz="1800" i="1" dirty="0" smtClean="0"/>
              <a:t>.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2000" dirty="0" smtClean="0"/>
              <a:t>Рамочка сделана в программе </a:t>
            </a:r>
            <a:r>
              <a:rPr lang="en-US" sz="2000" dirty="0" smtClean="0"/>
              <a:t>Adobe Photoshop</a:t>
            </a:r>
            <a:endParaRPr lang="ru-RU" sz="2000" dirty="0" smtClean="0"/>
          </a:p>
          <a:p>
            <a:pPr lvl="0" algn="ctr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prstClr val="black"/>
                </a:solidFill>
              </a:rPr>
              <a:t>Сайт</a:t>
            </a:r>
            <a:r>
              <a:rPr lang="ru-RU" sz="2800" i="1" dirty="0">
                <a:solidFill>
                  <a:prstClr val="black"/>
                </a:solidFill>
              </a:rPr>
              <a:t>: </a:t>
            </a:r>
            <a:r>
              <a:rPr lang="ru-RU" sz="2800" i="1" dirty="0">
                <a:solidFill>
                  <a:prstClr val="black"/>
                </a:solidFill>
                <a:hlinkClick r:id="rId3"/>
              </a:rPr>
              <a:t>http://pedsovet.su/</a:t>
            </a:r>
            <a:r>
              <a:rPr lang="ru-RU" sz="2800" i="1" dirty="0">
                <a:solidFill>
                  <a:prstClr val="black"/>
                </a:solidFill>
              </a:rPr>
              <a:t> </a:t>
            </a:r>
          </a:p>
          <a:p>
            <a:pPr lvl="0" algn="ctr">
              <a:spcBef>
                <a:spcPts val="0"/>
              </a:spcBef>
              <a:buNone/>
            </a:pPr>
            <a:endParaRPr lang="ru-RU" sz="2800" b="1" i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Clr>
                <a:srgbClr val="6C0000"/>
              </a:buClr>
              <a:buSzPct val="80000"/>
              <a:buNone/>
            </a:pPr>
            <a:endParaRPr lang="ru-RU" sz="1800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688632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Терминологический диктант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340768"/>
            <a:ext cx="6048673" cy="511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6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4248472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Определение</a:t>
            </a:r>
          </a:p>
          <a:p>
            <a:pPr marL="0" indent="0">
              <a:buNone/>
            </a:pPr>
            <a:r>
              <a:rPr lang="ru-RU" dirty="0" smtClean="0"/>
              <a:t>2.О</a:t>
            </a:r>
            <a:r>
              <a:rPr lang="ru-RU" dirty="0" smtClean="0"/>
              <a:t>бстоятельство</a:t>
            </a:r>
          </a:p>
          <a:p>
            <a:pPr marL="0" indent="0">
              <a:buNone/>
            </a:pPr>
            <a:r>
              <a:rPr lang="ru-RU" dirty="0" smtClean="0"/>
              <a:t>3.Распространённые</a:t>
            </a:r>
          </a:p>
          <a:p>
            <a:pPr marL="0" indent="0">
              <a:buNone/>
            </a:pPr>
            <a:r>
              <a:rPr lang="ru-RU" dirty="0" smtClean="0"/>
              <a:t>4.Обобщающее слово</a:t>
            </a:r>
          </a:p>
          <a:p>
            <a:pPr marL="0" indent="0">
              <a:buNone/>
            </a:pPr>
            <a:r>
              <a:rPr lang="ru-RU" dirty="0" smtClean="0"/>
              <a:t>5.Подлещащее</a:t>
            </a:r>
          </a:p>
          <a:p>
            <a:pPr marL="0" indent="0">
              <a:buNone/>
            </a:pPr>
            <a:r>
              <a:rPr lang="ru-RU" dirty="0" smtClean="0"/>
              <a:t>6.???</a:t>
            </a:r>
            <a:endParaRPr lang="ru-RU" dirty="0"/>
          </a:p>
        </p:txBody>
      </p:sp>
      <p:pic>
        <p:nvPicPr>
          <p:cNvPr id="4" name="Picture 4" descr="j0370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57550"/>
            <a:ext cx="388843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9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лон, удав и мартыш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4" y="332656"/>
            <a:ext cx="748883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98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Закрыто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404664"/>
            <a:ext cx="82296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93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971600" y="1628800"/>
            <a:ext cx="7272808" cy="460851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800" b="1" i="1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6600" b="1" i="1" dirty="0" smtClean="0"/>
              <a:t>Обращение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</a:rPr>
              <a:t>-дать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</a:rPr>
              <a:t>понятие обращения, научить находить обращение в предложении и выделять его знаками;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</a:rPr>
              <a:t>-развивать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</a:rPr>
              <a:t>умение использовать обращения в речи, составлять с ним предложения, отличать обращения от подлежащего, выразительно читать предложения с обращением;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</a:rPr>
              <a:t>-воспитывать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</a:rPr>
              <a:t>внимательное обращение к слову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9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5400" dirty="0">
                <a:solidFill>
                  <a:prstClr val="black"/>
                </a:solidFill>
                <a:latin typeface="Times New Roman" pitchFamily="18" charset="0"/>
              </a:rPr>
              <a:t>Расскажи нам,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5400" dirty="0">
                <a:solidFill>
                  <a:prstClr val="black"/>
                </a:solidFill>
                <a:latin typeface="Times New Roman" pitchFamily="18" charset="0"/>
              </a:rPr>
              <a:t>    обращение,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5400" dirty="0">
                <a:solidFill>
                  <a:prstClr val="black"/>
                </a:solidFill>
                <a:latin typeface="Times New Roman" pitchFamily="18" charset="0"/>
              </a:rPr>
              <a:t>что ты значишь,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5400" dirty="0">
                <a:solidFill>
                  <a:prstClr val="black"/>
                </a:solidFill>
                <a:latin typeface="Times New Roman" pitchFamily="18" charset="0"/>
              </a:rPr>
              <a:t> что скрываешь?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5400" dirty="0">
                <a:solidFill>
                  <a:prstClr val="black"/>
                </a:solidFill>
                <a:latin typeface="Times New Roman" pitchFamily="18" charset="0"/>
              </a:rPr>
              <a:t>Как с тобою поступать, чтоб нам грамотными стать!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8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410</Words>
  <Application>Microsoft Office PowerPoint</Application>
  <PresentationFormat>Экран (4:3)</PresentationFormat>
  <Paragraphs>97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Урок русского языка в 5 классе</vt:lpstr>
      <vt:lpstr>Минутка воспоминаний</vt:lpstr>
      <vt:lpstr>Терминологический диктант</vt:lpstr>
      <vt:lpstr>Проверь себя</vt:lpstr>
      <vt:lpstr>Презентация PowerPoint</vt:lpstr>
      <vt:lpstr>Презентация PowerPoint</vt:lpstr>
      <vt:lpstr>Тема урока</vt:lpstr>
      <vt:lpstr>Цели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Выборочное списывание</vt:lpstr>
      <vt:lpstr>Презентация PowerPoint</vt:lpstr>
      <vt:lpstr>Физминутка</vt:lpstr>
      <vt:lpstr>Презентация PowerPoint</vt:lpstr>
      <vt:lpstr>Презентация PowerPoint</vt:lpstr>
      <vt:lpstr>Самостоятельная работа</vt:lpstr>
      <vt:lpstr>Проверь себя.</vt:lpstr>
      <vt:lpstr>Подведём итоги</vt:lpstr>
      <vt:lpstr>Презентация PowerPoint</vt:lpstr>
      <vt:lpstr>Домашнее задание </vt:lpstr>
      <vt:lpstr>Рефлексия</vt:lpstr>
      <vt:lpstr>Читайте Пушкина, друзья,    Читайте сказки.    И будет жизнь тогда полна    Добра и ласки.</vt:lpstr>
      <vt:lpstr>Источники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24</cp:revision>
  <dcterms:created xsi:type="dcterms:W3CDTF">2014-08-08T16:01:14Z</dcterms:created>
  <dcterms:modified xsi:type="dcterms:W3CDTF">2015-02-12T04:56:42Z</dcterms:modified>
</cp:coreProperties>
</file>