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8"/>
  </p:handoutMasterIdLst>
  <p:sldIdLst>
    <p:sldId id="256" r:id="rId2"/>
    <p:sldId id="257" r:id="rId3"/>
    <p:sldId id="263" r:id="rId4"/>
    <p:sldId id="264" r:id="rId5"/>
    <p:sldId id="282" r:id="rId6"/>
    <p:sldId id="283" r:id="rId7"/>
    <p:sldId id="259" r:id="rId8"/>
    <p:sldId id="262" r:id="rId9"/>
    <p:sldId id="277" r:id="rId10"/>
    <p:sldId id="265" r:id="rId11"/>
    <p:sldId id="279" r:id="rId12"/>
    <p:sldId id="266" r:id="rId13"/>
    <p:sldId id="267" r:id="rId14"/>
    <p:sldId id="268" r:id="rId15"/>
    <p:sldId id="269" r:id="rId16"/>
    <p:sldId id="284" r:id="rId17"/>
    <p:sldId id="270" r:id="rId18"/>
    <p:sldId id="271" r:id="rId19"/>
    <p:sldId id="272" r:id="rId20"/>
    <p:sldId id="273" r:id="rId21"/>
    <p:sldId id="274" r:id="rId22"/>
    <p:sldId id="276" r:id="rId23"/>
    <p:sldId id="281" r:id="rId24"/>
    <p:sldId id="280" r:id="rId25"/>
    <p:sldId id="275" r:id="rId26"/>
    <p:sldId id="26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6C0000"/>
    <a:srgbClr val="753805"/>
    <a:srgbClr val="7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146682-C873-4668-8EA2-E16B35EDF695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DC4117-D166-4A18-889A-E3D93EE17E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0212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6DDDE-3C24-42F7-AD86-2E92357493A0}" type="datetimeFigureOut">
              <a:rPr lang="ru-RU" smtClean="0"/>
              <a:pPr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pedsovet.su/" TargetMode="External"/><Relationship Id="rId2" Type="http://schemas.openxmlformats.org/officeDocument/2006/relationships/hyperlink" Target="http://fordezign.ru/kliparty/18052-klipart-v-png-na-prozrachnom-fone-raznocvetnye-zavitushki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6840760" cy="1368152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blipFill dpi="0" rotWithShape="1">
                  <a:blip r:embed="rId3"/>
                  <a:srcRect/>
                  <a:tile tx="0" ty="0" sx="100000" sy="100000" flip="none" algn="tl"/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русского языка в 5 классе</a:t>
            </a:r>
            <a:endParaRPr lang="ru-RU" sz="4800" b="1" spc="50" dirty="0">
              <a:ln w="11430"/>
              <a:blipFill dpi="0" rotWithShape="1">
                <a:blip r:embed="rId3"/>
                <a:srcRect/>
                <a:tile tx="0" ty="0" sx="100000" sy="100000" flip="none" algn="tl"/>
              </a:blip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4149080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/>
              <a:t>МОУ Туроверовская ООШ</a:t>
            </a:r>
            <a:endParaRPr lang="ru-RU" sz="2400" i="1" dirty="0"/>
          </a:p>
        </p:txBody>
      </p:sp>
      <p:pic>
        <p:nvPicPr>
          <p:cNvPr id="6" name="Picture 2" descr="C:\Users\Елена\Pictures\Мои рисунки\01_декор\6071\7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55776" y="548680"/>
            <a:ext cx="3168352" cy="641691"/>
          </a:xfrm>
          <a:prstGeom prst="rect">
            <a:avLst/>
          </a:prstGeom>
          <a:noFill/>
        </p:spPr>
      </p:pic>
      <p:pic>
        <p:nvPicPr>
          <p:cNvPr id="7" name="Picture 2" descr="C:\Users\Елена\Pictures\Мои рисунки\01_декор\6071\7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flipV="1">
            <a:off x="2555776" y="2636912"/>
            <a:ext cx="3168352" cy="6416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600200"/>
            <a:ext cx="7211144" cy="4525963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ea typeface="Times New Roman"/>
              </a:rPr>
              <a:t>Давайте же, дети, учиться </a:t>
            </a:r>
            <a:r>
              <a:rPr lang="ru-RU" dirty="0" smtClean="0">
                <a:solidFill>
                  <a:srgbClr val="000000"/>
                </a:solidFill>
                <a:ea typeface="Times New Roman"/>
              </a:rPr>
              <a:t>начнём</a:t>
            </a:r>
            <a:endParaRPr lang="ru-RU" sz="2400" dirty="0" smtClean="0">
              <a:latin typeface="Calibri"/>
              <a:ea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ea typeface="Times New Roman"/>
              </a:rPr>
              <a:t>И </a:t>
            </a:r>
            <a:r>
              <a:rPr lang="ru-RU" dirty="0">
                <a:solidFill>
                  <a:srgbClr val="000000"/>
                </a:solidFill>
                <a:ea typeface="Times New Roman"/>
              </a:rPr>
              <a:t>знания светлые нити</a:t>
            </a:r>
            <a:endParaRPr lang="ru-RU" sz="2400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ea typeface="Times New Roman"/>
              </a:rPr>
              <a:t>Навек в благодарную память </a:t>
            </a:r>
            <a:r>
              <a:rPr lang="ru-RU" dirty="0" smtClean="0">
                <a:solidFill>
                  <a:srgbClr val="000000"/>
                </a:solidFill>
                <a:ea typeface="Times New Roman"/>
              </a:rPr>
              <a:t>вплетём.</a:t>
            </a:r>
            <a:endParaRPr lang="ru-RU" sz="2400" dirty="0">
              <a:latin typeface="Calibri"/>
              <a:ea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103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Мои документы\Мои рисунки\235jk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88640"/>
            <a:ext cx="8424936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4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600200"/>
            <a:ext cx="7283152" cy="4525963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ea typeface="Times New Roman"/>
              </a:rPr>
              <a:t>Свет мой, зеркальце!</a:t>
            </a:r>
            <a:r>
              <a:rPr lang="ru-RU" dirty="0">
                <a:ea typeface="Times New Roman"/>
              </a:rPr>
              <a:t> Скажи,</a:t>
            </a:r>
            <a:br>
              <a:rPr lang="ru-RU" dirty="0">
                <a:ea typeface="Times New Roman"/>
              </a:rPr>
            </a:br>
            <a:r>
              <a:rPr lang="ru-RU" dirty="0">
                <a:ea typeface="Times New Roman"/>
              </a:rPr>
              <a:t>Да всю правду доложи…</a:t>
            </a:r>
            <a:endParaRPr lang="ru-RU" sz="2800" dirty="0">
              <a:latin typeface="Calibri"/>
              <a:ea typeface="Calibri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ea typeface="Times New Roman"/>
              </a:rPr>
              <a:t>Ах ты, </a:t>
            </a:r>
            <a:r>
              <a:rPr lang="ru-RU" b="1" dirty="0">
                <a:ea typeface="Times New Roman"/>
              </a:rPr>
              <a:t>мерзкое стекло</a:t>
            </a:r>
            <a:r>
              <a:rPr lang="ru-RU" dirty="0">
                <a:ea typeface="Times New Roman"/>
              </a:rPr>
              <a:t>!</a:t>
            </a:r>
            <a:br>
              <a:rPr lang="ru-RU" dirty="0">
                <a:ea typeface="Times New Roman"/>
              </a:rPr>
            </a:br>
            <a:r>
              <a:rPr lang="ru-RU" dirty="0">
                <a:ea typeface="Times New Roman"/>
              </a:rPr>
              <a:t>Это врешь ты мне назло.</a:t>
            </a:r>
            <a:endParaRPr lang="ru-RU" sz="2800" dirty="0">
              <a:latin typeface="Calibri"/>
              <a:ea typeface="Calibri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ea typeface="Times New Roman"/>
              </a:rPr>
              <a:t>Дурачина ты, простофиля!</a:t>
            </a:r>
            <a:r>
              <a:rPr lang="ru-RU" dirty="0">
                <a:ea typeface="Times New Roman"/>
              </a:rPr>
              <a:t/>
            </a:r>
            <a:br>
              <a:rPr lang="ru-RU" dirty="0">
                <a:ea typeface="Times New Roman"/>
              </a:rPr>
            </a:br>
            <a:r>
              <a:rPr lang="ru-RU" dirty="0">
                <a:ea typeface="Times New Roman"/>
              </a:rPr>
              <a:t>Выпросил, </a:t>
            </a:r>
            <a:r>
              <a:rPr lang="ru-RU" b="1" dirty="0">
                <a:ea typeface="Times New Roman"/>
              </a:rPr>
              <a:t>дурачина,</a:t>
            </a:r>
            <a:r>
              <a:rPr lang="ru-RU" dirty="0">
                <a:ea typeface="Times New Roman"/>
              </a:rPr>
              <a:t> корыто!</a:t>
            </a:r>
            <a:endParaRPr lang="ru-RU" sz="2800" dirty="0">
              <a:latin typeface="Calibri"/>
              <a:ea typeface="Calibri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ea typeface="Times New Roman"/>
              </a:rPr>
              <a:t>Смилуйся, </a:t>
            </a:r>
            <a:r>
              <a:rPr lang="ru-RU" b="1" dirty="0">
                <a:ea typeface="Times New Roman"/>
              </a:rPr>
              <a:t>государыня рыбка:</a:t>
            </a:r>
            <a:r>
              <a:rPr lang="ru-RU" dirty="0">
                <a:ea typeface="Times New Roman"/>
              </a:rPr>
              <a:t/>
            </a:r>
            <a:br>
              <a:rPr lang="ru-RU" dirty="0">
                <a:ea typeface="Times New Roman"/>
              </a:rPr>
            </a:br>
            <a:r>
              <a:rPr lang="ru-RU" dirty="0">
                <a:ea typeface="Times New Roman"/>
              </a:rPr>
              <a:t>Еще пуще старуха бранится…</a:t>
            </a:r>
            <a:endParaRPr lang="ru-RU" sz="2800" dirty="0">
              <a:latin typeface="Calibri"/>
              <a:ea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41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600200"/>
            <a:ext cx="7067128" cy="4525963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buFont typeface="Symbol"/>
              <a:buChar char=""/>
              <a:tabLst>
                <a:tab pos="1143000" algn="l"/>
              </a:tabLst>
            </a:pPr>
            <a:r>
              <a:rPr lang="ru-RU" dirty="0">
                <a:ea typeface="Times New Roman"/>
              </a:rPr>
              <a:t>Не тужи, душа моя,</a:t>
            </a:r>
            <a:br>
              <a:rPr lang="ru-RU" dirty="0">
                <a:ea typeface="Times New Roman"/>
              </a:rPr>
            </a:br>
            <a:r>
              <a:rPr lang="ru-RU" dirty="0">
                <a:ea typeface="Times New Roman"/>
              </a:rPr>
              <a:t>Это чудо знаю я.</a:t>
            </a:r>
            <a:endParaRPr lang="ru-RU" sz="2800" dirty="0">
              <a:latin typeface="Calibri"/>
              <a:ea typeface="Calibri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Symbol"/>
              <a:buChar char=""/>
              <a:tabLst>
                <a:tab pos="1143000" algn="l"/>
              </a:tabLst>
            </a:pPr>
            <a:r>
              <a:rPr lang="ru-RU" dirty="0">
                <a:ea typeface="Times New Roman"/>
              </a:rPr>
              <a:t>Чем вы, гости, торг ведёте</a:t>
            </a:r>
            <a:br>
              <a:rPr lang="ru-RU" dirty="0">
                <a:ea typeface="Times New Roman"/>
              </a:rPr>
            </a:br>
            <a:r>
              <a:rPr lang="ru-RU" dirty="0">
                <a:ea typeface="Times New Roman"/>
              </a:rPr>
              <a:t>И куда теперь плывете?</a:t>
            </a:r>
            <a:endParaRPr lang="ru-RU" sz="2800" dirty="0">
              <a:latin typeface="Calibri"/>
              <a:ea typeface="Calibri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Symbol"/>
              <a:buChar char=""/>
              <a:tabLst>
                <a:tab pos="1143000" algn="l"/>
              </a:tabLst>
            </a:pPr>
            <a:r>
              <a:rPr lang="ru-RU" dirty="0">
                <a:ea typeface="Times New Roman"/>
              </a:rPr>
              <a:t>Здравствуй, князь ты мой прекрасный!</a:t>
            </a:r>
            <a:br>
              <a:rPr lang="ru-RU" dirty="0">
                <a:ea typeface="Times New Roman"/>
              </a:rPr>
            </a:br>
            <a:r>
              <a:rPr lang="ru-RU" dirty="0">
                <a:ea typeface="Times New Roman"/>
              </a:rPr>
              <a:t>Что ты тих, как день ненастный?</a:t>
            </a:r>
            <a:endParaRPr lang="ru-RU" sz="2800" dirty="0">
              <a:latin typeface="Calibri"/>
              <a:ea typeface="Calibri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Symbol"/>
              <a:buChar char=""/>
              <a:tabLst>
                <a:tab pos="1143000" algn="l"/>
              </a:tabLst>
            </a:pPr>
            <a:r>
              <a:rPr lang="ru-RU" dirty="0">
                <a:ea typeface="Times New Roman"/>
              </a:rPr>
              <a:t>Слёзы льёт и говорит:</a:t>
            </a:r>
            <a:br>
              <a:rPr lang="ru-RU" dirty="0">
                <a:ea typeface="Times New Roman"/>
              </a:rPr>
            </a:br>
            <a:r>
              <a:rPr lang="ru-RU" dirty="0">
                <a:ea typeface="Times New Roman"/>
              </a:rPr>
              <a:t>“Бог вас, дети, наградит”.</a:t>
            </a:r>
            <a:endParaRPr lang="ru-RU" sz="2800" dirty="0">
              <a:latin typeface="Calibri"/>
              <a:ea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313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Выборочное списывание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600200"/>
            <a:ext cx="7355160" cy="4525963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ea typeface="Times New Roman"/>
              </a:rPr>
              <a:t>1.Ты, </a:t>
            </a:r>
            <a:r>
              <a:rPr lang="ru-RU" b="1" dirty="0">
                <a:ea typeface="Times New Roman"/>
              </a:rPr>
              <a:t>царица,</a:t>
            </a:r>
            <a:r>
              <a:rPr lang="ru-RU" dirty="0">
                <a:ea typeface="Times New Roman"/>
              </a:rPr>
              <a:t> всех милее,</a:t>
            </a:r>
            <a:br>
              <a:rPr lang="ru-RU" dirty="0">
                <a:ea typeface="Times New Roman"/>
              </a:rPr>
            </a:br>
            <a:r>
              <a:rPr lang="ru-RU" dirty="0">
                <a:ea typeface="Times New Roman"/>
              </a:rPr>
              <a:t>   Всех румяней и белее.</a:t>
            </a:r>
            <a:endParaRPr lang="ru-RU" sz="2800" dirty="0">
              <a:latin typeface="Calibri"/>
              <a:ea typeface="Calibri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ea typeface="Times New Roman"/>
              </a:rPr>
              <a:t>И царица хохотать, </a:t>
            </a:r>
            <a:br>
              <a:rPr lang="ru-RU" dirty="0">
                <a:ea typeface="Times New Roman"/>
              </a:rPr>
            </a:br>
            <a:r>
              <a:rPr lang="ru-RU" dirty="0">
                <a:ea typeface="Times New Roman"/>
              </a:rPr>
              <a:t>И плечами пожимать…</a:t>
            </a:r>
            <a:endParaRPr lang="ru-RU" sz="2800" dirty="0">
              <a:latin typeface="Calibri"/>
              <a:ea typeface="Calibri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ea typeface="Times New Roman"/>
              </a:rPr>
              <a:t>Свойство зеркальце имело:</a:t>
            </a:r>
            <a:br>
              <a:rPr lang="ru-RU" dirty="0">
                <a:ea typeface="Times New Roman"/>
              </a:rPr>
            </a:br>
            <a:r>
              <a:rPr lang="ru-RU" dirty="0">
                <a:ea typeface="Times New Roman"/>
              </a:rPr>
              <a:t>Говорить оно умело.</a:t>
            </a:r>
            <a:endParaRPr lang="ru-RU" sz="2800" dirty="0">
              <a:latin typeface="Calibri"/>
              <a:ea typeface="Calibri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ea typeface="Times New Roman"/>
              </a:rPr>
              <a:t>Здравствуй, </a:t>
            </a:r>
            <a:r>
              <a:rPr lang="ru-RU" b="1" dirty="0">
                <a:ea typeface="Times New Roman"/>
              </a:rPr>
              <a:t>зеркальце!</a:t>
            </a:r>
            <a:r>
              <a:rPr lang="ru-RU" dirty="0">
                <a:ea typeface="Times New Roman"/>
              </a:rPr>
              <a:t> Скажи,</a:t>
            </a:r>
            <a:br>
              <a:rPr lang="ru-RU" dirty="0">
                <a:ea typeface="Times New Roman"/>
              </a:rPr>
            </a:br>
            <a:r>
              <a:rPr lang="ru-RU" dirty="0">
                <a:ea typeface="Times New Roman"/>
              </a:rPr>
              <a:t>Да всю правду доложи…</a:t>
            </a:r>
            <a:endParaRPr lang="ru-RU" sz="2800" dirty="0">
              <a:latin typeface="Calibri"/>
              <a:ea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029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1600200"/>
            <a:ext cx="6995120" cy="4525963"/>
          </a:xfrm>
        </p:spPr>
        <p:txBody>
          <a:bodyPr/>
          <a:lstStyle/>
          <a:p>
            <a:pPr marL="0" lvl="0" indent="0">
              <a:lnSpc>
                <a:spcPct val="115000"/>
              </a:lnSpc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ru-RU" dirty="0">
                <a:ea typeface="Times New Roman"/>
              </a:rPr>
              <a:t>Засмеялся </a:t>
            </a:r>
            <a:r>
              <a:rPr lang="ru-RU" dirty="0" err="1">
                <a:ea typeface="Times New Roman"/>
              </a:rPr>
              <a:t>Балда</a:t>
            </a:r>
            <a:r>
              <a:rPr lang="ru-RU" dirty="0">
                <a:ea typeface="Times New Roman"/>
              </a:rPr>
              <a:t> лукаво:</a:t>
            </a:r>
            <a:br>
              <a:rPr lang="ru-RU" dirty="0">
                <a:ea typeface="Times New Roman"/>
              </a:rPr>
            </a:br>
            <a:r>
              <a:rPr lang="ru-RU" dirty="0">
                <a:ea typeface="Times New Roman"/>
              </a:rPr>
              <a:t>“Что </a:t>
            </a:r>
            <a:r>
              <a:rPr lang="ru-RU" b="1" dirty="0">
                <a:ea typeface="Times New Roman"/>
              </a:rPr>
              <a:t>ты </a:t>
            </a:r>
            <a:r>
              <a:rPr lang="ru-RU" dirty="0">
                <a:ea typeface="Times New Roman"/>
              </a:rPr>
              <a:t>это выдумал, право?”</a:t>
            </a:r>
            <a:endParaRPr lang="ru-RU" sz="2800" dirty="0">
              <a:latin typeface="Calibri"/>
              <a:ea typeface="Calibri"/>
            </a:endParaRP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SzPts val="1000"/>
              <a:buNone/>
              <a:tabLst>
                <a:tab pos="457200" algn="l"/>
              </a:tabLst>
            </a:pPr>
            <a:r>
              <a:rPr lang="ru-RU" dirty="0">
                <a:ea typeface="Times New Roman"/>
              </a:rPr>
              <a:t>Чем </a:t>
            </a:r>
            <a:r>
              <a:rPr lang="ru-RU" b="1" dirty="0">
                <a:ea typeface="Times New Roman"/>
              </a:rPr>
              <a:t>вы</a:t>
            </a:r>
            <a:r>
              <a:rPr lang="ru-RU" dirty="0">
                <a:ea typeface="Times New Roman"/>
              </a:rPr>
              <a:t>, гости, торг ведёте</a:t>
            </a:r>
            <a:br>
              <a:rPr lang="ru-RU" dirty="0">
                <a:ea typeface="Times New Roman"/>
              </a:rPr>
            </a:br>
            <a:r>
              <a:rPr lang="ru-RU" dirty="0">
                <a:ea typeface="Times New Roman"/>
              </a:rPr>
              <a:t>И куда теперь плывёте?</a:t>
            </a:r>
            <a:endParaRPr lang="ru-RU" sz="2800" dirty="0">
              <a:latin typeface="Calibri"/>
              <a:ea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045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Физминутка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288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600200"/>
            <a:ext cx="7067128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ea typeface="Times New Roman"/>
              </a:rPr>
              <a:t>1.Балдушка, погоди ты морщить море…</a:t>
            </a:r>
            <a:endParaRPr lang="ru-RU" sz="2800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ea typeface="Times New Roman"/>
              </a:rPr>
              <a:t/>
            </a:r>
            <a:br>
              <a:rPr lang="ru-RU" dirty="0">
                <a:ea typeface="Times New Roman"/>
              </a:rPr>
            </a:br>
            <a:r>
              <a:rPr lang="ru-RU" dirty="0">
                <a:ea typeface="Times New Roman"/>
              </a:rPr>
              <a:t>2.Свет наш солнышко! Ты ходишь</a:t>
            </a:r>
            <a:endParaRPr lang="ru-RU" sz="2800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ea typeface="Times New Roman"/>
              </a:rPr>
              <a:t>Круглый год по небу…</a:t>
            </a:r>
            <a:endParaRPr lang="ru-RU" sz="2800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ea typeface="Times New Roman"/>
              </a:rPr>
              <a:t/>
            </a:r>
            <a:br>
              <a:rPr lang="ru-RU" dirty="0">
                <a:ea typeface="Times New Roman"/>
              </a:rPr>
            </a:br>
            <a:r>
              <a:rPr lang="ru-RU" dirty="0">
                <a:ea typeface="Times New Roman"/>
              </a:rPr>
              <a:t>3. А </a:t>
            </a:r>
            <a:r>
              <a:rPr lang="ru-RU" dirty="0" err="1">
                <a:ea typeface="Times New Roman"/>
              </a:rPr>
              <a:t>Балда</a:t>
            </a:r>
            <a:r>
              <a:rPr lang="ru-RU" dirty="0">
                <a:ea typeface="Times New Roman"/>
              </a:rPr>
              <a:t> приговаривал с укоризной:</a:t>
            </a:r>
            <a:endParaRPr lang="ru-RU" sz="2800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ea typeface="Times New Roman"/>
              </a:rPr>
              <a:t>“Не гонялся бы ты, поп, за дешевизной”.</a:t>
            </a:r>
            <a:endParaRPr lang="ru-RU" sz="2800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ea typeface="Times New Roman"/>
              </a:rPr>
              <a:t>4. Не губи меня, девица!</a:t>
            </a:r>
            <a:endParaRPr lang="ru-RU" sz="2800" dirty="0">
              <a:latin typeface="Calibri"/>
              <a:ea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79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600200"/>
            <a:ext cx="6563072" cy="4525963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>
                <a:ea typeface="Times New Roman"/>
              </a:rPr>
              <a:t>1.[О, – =].</a:t>
            </a:r>
            <a:endParaRPr lang="ru-RU" sz="2800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>
                <a:ea typeface="Times New Roman"/>
              </a:rPr>
              <a:t>2. [О! – =]. </a:t>
            </a:r>
            <a:endParaRPr lang="ru-RU" sz="2800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>
                <a:ea typeface="Times New Roman"/>
              </a:rPr>
              <a:t>3.[ – = ,О, …]. </a:t>
            </a:r>
            <a:endParaRPr lang="ru-RU" sz="2800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>
                <a:ea typeface="Times New Roman"/>
              </a:rPr>
              <a:t>4.[ – = ,О].</a:t>
            </a:r>
            <a:endParaRPr lang="ru-RU" sz="2800" dirty="0">
              <a:latin typeface="Calibri"/>
              <a:ea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995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Самостоятельная работа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600200"/>
            <a:ext cx="7427168" cy="4525963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a typeface="Times New Roman"/>
              </a:rPr>
              <a:t>1. Князь им вымолвил тогда:</a:t>
            </a:r>
            <a:br>
              <a:rPr lang="ru-RU" dirty="0">
                <a:ea typeface="Times New Roman"/>
              </a:rPr>
            </a:br>
            <a:r>
              <a:rPr lang="ru-RU" dirty="0">
                <a:ea typeface="Times New Roman"/>
              </a:rPr>
              <a:t>“Добрый путь вам господа</a:t>
            </a:r>
            <a:br>
              <a:rPr lang="ru-RU" dirty="0">
                <a:ea typeface="Times New Roman"/>
              </a:rPr>
            </a:br>
            <a:r>
              <a:rPr lang="ru-RU" dirty="0">
                <a:ea typeface="Times New Roman"/>
              </a:rPr>
              <a:t>По морю…"</a:t>
            </a:r>
            <a:r>
              <a:rPr lang="ru-RU" b="1" dirty="0">
                <a:ea typeface="Times New Roman"/>
              </a:rPr>
              <a:t>  </a:t>
            </a:r>
            <a:endParaRPr lang="ru-RU" b="1" dirty="0" smtClean="0">
              <a:ea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a typeface="Times New Roman"/>
              </a:rPr>
              <a:t>2.Выпросил </a:t>
            </a:r>
            <a:r>
              <a:rPr lang="ru-RU" dirty="0">
                <a:ea typeface="Times New Roman"/>
              </a:rPr>
              <a:t>дурачина корыто! </a:t>
            </a:r>
            <a:endParaRPr lang="ru-RU" dirty="0" smtClean="0">
              <a:ea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a typeface="Times New Roman"/>
              </a:rPr>
              <a:t>3</a:t>
            </a:r>
            <a:r>
              <a:rPr lang="ru-RU" dirty="0">
                <a:ea typeface="Times New Roman"/>
              </a:rPr>
              <a:t>. Здравствуй грозная царица! </a:t>
            </a:r>
            <a:endParaRPr lang="ru-RU" dirty="0" smtClean="0">
              <a:ea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a typeface="Times New Roman"/>
              </a:rPr>
              <a:t>4</a:t>
            </a:r>
            <a:r>
              <a:rPr lang="ru-RU" dirty="0">
                <a:ea typeface="Times New Roman"/>
              </a:rPr>
              <a:t>. Бабушка постой немножко</a:t>
            </a:r>
            <a:r>
              <a:rPr lang="ru-RU" dirty="0" smtClean="0">
                <a:ea typeface="Times New Roman"/>
              </a:rPr>
              <a:t>…</a:t>
            </a:r>
            <a:endParaRPr lang="ru-RU" sz="2800" dirty="0">
              <a:latin typeface="Calibri"/>
              <a:ea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982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19672" y="476672"/>
            <a:ext cx="5688632" cy="77809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Минутка воспоминаний</a:t>
            </a:r>
            <a:endParaRPr lang="ru-RU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4" descr="ad3a789759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6552728" cy="5039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Проверь себя.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600200"/>
            <a:ext cx="6552728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ea typeface="Times New Roman"/>
              </a:rPr>
              <a:t>1. Князь им вымолвил тогда:</a:t>
            </a:r>
            <a:br>
              <a:rPr lang="ru-RU" dirty="0">
                <a:ea typeface="Times New Roman"/>
              </a:rPr>
            </a:br>
            <a:r>
              <a:rPr lang="ru-RU" dirty="0">
                <a:ea typeface="Times New Roman"/>
              </a:rPr>
              <a:t>“Добрый путь вам </a:t>
            </a:r>
            <a:r>
              <a:rPr lang="ru-RU" dirty="0" smtClean="0">
                <a:ea typeface="Times New Roman"/>
              </a:rPr>
              <a:t>господа…</a:t>
            </a:r>
            <a:r>
              <a:rPr lang="ru-RU" dirty="0">
                <a:ea typeface="Times New Roman"/>
              </a:rPr>
              <a:t/>
            </a:r>
            <a:br>
              <a:rPr lang="ru-RU" dirty="0">
                <a:ea typeface="Times New Roman"/>
              </a:rPr>
            </a:br>
            <a:r>
              <a:rPr lang="ru-RU" dirty="0">
                <a:ea typeface="Times New Roman"/>
              </a:rPr>
              <a:t>По морю…"</a:t>
            </a:r>
            <a:r>
              <a:rPr lang="ru-RU" b="1" dirty="0">
                <a:ea typeface="Times New Roman"/>
              </a:rPr>
              <a:t>  [ – = ,О, …]. </a:t>
            </a:r>
            <a:endParaRPr lang="ru-RU" sz="2800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ea typeface="Times New Roman"/>
              </a:rPr>
              <a:t>2.Выпросил дурачина корыто! </a:t>
            </a:r>
            <a:r>
              <a:rPr lang="ru-RU" b="1" dirty="0">
                <a:ea typeface="Times New Roman"/>
              </a:rPr>
              <a:t>.[  = ,О, …].</a:t>
            </a:r>
            <a:endParaRPr lang="ru-RU" sz="2800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ea typeface="Times New Roman"/>
              </a:rPr>
              <a:t>3. Здравствуй грозная царица! </a:t>
            </a:r>
            <a:r>
              <a:rPr lang="ru-RU" b="1" dirty="0">
                <a:ea typeface="Times New Roman"/>
              </a:rPr>
              <a:t>.[  = ,О, …].</a:t>
            </a:r>
            <a:endParaRPr lang="ru-RU" sz="2800" dirty="0">
              <a:latin typeface="Calibri"/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>
                <a:ea typeface="Times New Roman"/>
              </a:rPr>
              <a:t>4. Бабушка постой немножко…</a:t>
            </a:r>
            <a:r>
              <a:rPr lang="ru-RU" b="1" dirty="0">
                <a:ea typeface="Times New Roman"/>
              </a:rPr>
              <a:t>.[О,  =].</a:t>
            </a:r>
            <a:endParaRPr lang="ru-RU" sz="2800" dirty="0">
              <a:latin typeface="Calibri"/>
              <a:ea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282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Подведём итоги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600200"/>
            <a:ext cx="7355160" cy="4525963"/>
          </a:xfrm>
        </p:spPr>
        <p:txBody>
          <a:bodyPr>
            <a:normAutofit fontScale="47500" lnSpcReduction="20000"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ea typeface="Times New Roman"/>
              </a:rPr>
              <a:t>Обращение – это слово (или словосочетание), называющее того,___________________.</a:t>
            </a:r>
            <a:endParaRPr lang="ru-RU" sz="2800" dirty="0">
              <a:latin typeface="Calibri"/>
              <a:ea typeface="Calibri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ea typeface="Times New Roman"/>
              </a:rPr>
              <a:t>В устной речи обращение выделяется</a:t>
            </a:r>
            <a:r>
              <a:rPr lang="ru-RU" dirty="0" smtClean="0">
                <a:ea typeface="Times New Roman"/>
              </a:rPr>
              <a:t>__ ,</a:t>
            </a:r>
            <a:r>
              <a:rPr lang="ru-RU" sz="2800" dirty="0">
                <a:latin typeface="Calibri"/>
                <a:ea typeface="Times New Roman"/>
              </a:rPr>
              <a:t> </a:t>
            </a:r>
            <a:r>
              <a:rPr lang="ru-RU" sz="2800" dirty="0" smtClean="0">
                <a:latin typeface="Calibri"/>
                <a:ea typeface="Times New Roman"/>
              </a:rPr>
              <a:t> </a:t>
            </a:r>
            <a:r>
              <a:rPr lang="ru-RU" dirty="0" smtClean="0">
                <a:ea typeface="Times New Roman"/>
              </a:rPr>
              <a:t>а </a:t>
            </a:r>
            <a:r>
              <a:rPr lang="ru-RU" dirty="0">
                <a:ea typeface="Times New Roman"/>
              </a:rPr>
              <a:t>в письменной </a:t>
            </a:r>
            <a:r>
              <a:rPr lang="ru-RU" dirty="0" smtClean="0">
                <a:ea typeface="Times New Roman"/>
              </a:rPr>
              <a:t>______.</a:t>
            </a:r>
            <a:endParaRPr lang="ru-RU" sz="2800" dirty="0">
              <a:latin typeface="Calibri"/>
              <a:ea typeface="Calibri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ea typeface="Times New Roman"/>
              </a:rPr>
              <a:t>Обращение может быть по составу ____________________________________________.</a:t>
            </a:r>
            <a:endParaRPr lang="ru-RU" sz="2800" dirty="0">
              <a:latin typeface="Calibri"/>
              <a:ea typeface="Calibri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ea typeface="Times New Roman"/>
              </a:rPr>
              <a:t>Обращение  не является</a:t>
            </a:r>
            <a:r>
              <a:rPr lang="ru-RU" dirty="0">
                <a:ea typeface="Times New Roman"/>
              </a:rPr>
              <a:t>______________________________________________________.</a:t>
            </a:r>
            <a:endParaRPr lang="ru-RU" sz="2800" dirty="0">
              <a:latin typeface="Calibri"/>
              <a:ea typeface="Calibri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ea typeface="Times New Roman"/>
              </a:rPr>
              <a:t>Слова </a:t>
            </a:r>
            <a:r>
              <a:rPr lang="ru-RU" i="1" dirty="0">
                <a:ea typeface="Times New Roman"/>
              </a:rPr>
              <a:t>ты </a:t>
            </a:r>
            <a:r>
              <a:rPr lang="ru-RU" dirty="0">
                <a:ea typeface="Times New Roman"/>
              </a:rPr>
              <a:t>и </a:t>
            </a:r>
            <a:r>
              <a:rPr lang="ru-RU" i="1" dirty="0">
                <a:ea typeface="Times New Roman"/>
              </a:rPr>
              <a:t>вы _____________________________________________________________.</a:t>
            </a:r>
            <a:endParaRPr lang="ru-RU" sz="2800" dirty="0">
              <a:latin typeface="Calibri"/>
              <a:ea typeface="Calibri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ea typeface="Times New Roman"/>
              </a:rPr>
              <a:t>Если обращение произносится с особым чувством, то после него на письме ставится</a:t>
            </a:r>
            <a:r>
              <a:rPr lang="ru-RU" dirty="0" smtClean="0">
                <a:ea typeface="Times New Roman"/>
              </a:rPr>
              <a:t>__________________________________________________________.</a:t>
            </a:r>
            <a:endParaRPr lang="ru-RU" sz="2800" dirty="0">
              <a:latin typeface="Calibri"/>
              <a:ea typeface="Calibri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774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600200"/>
            <a:ext cx="7128792" cy="4525963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ru-RU" sz="3600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Всем  нам   при  общении</a:t>
            </a:r>
          </a:p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ru-RU" sz="3600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Поможет   обращение.</a:t>
            </a: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3600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К людям, звёздам или птицам  </a:t>
            </a:r>
          </a:p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ru-RU" sz="3600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Можно  смело  обратиться.</a:t>
            </a:r>
          </a:p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ru-RU" sz="3600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Только,  друг,  не забывай:</a:t>
            </a:r>
          </a:p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ru-RU" sz="3600" b="1" dirty="0">
                <a:ln w="11430"/>
                <a:solidFill>
                  <a:prstClr val="black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Запятые  расставляй.</a:t>
            </a:r>
            <a:endParaRPr lang="ru-RU" sz="3600" dirty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25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600200"/>
            <a:ext cx="7139136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Упражнение 496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 smtClean="0"/>
              <a:t>Напишите письмо другу или сказочному персонажу , используя подходящие обращения.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764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556792"/>
            <a:ext cx="8229600" cy="4525963"/>
          </a:xfrm>
        </p:spPr>
        <p:txBody>
          <a:bodyPr/>
          <a:lstStyle/>
          <a:p>
            <a:pPr marL="365125" lvl="0" indent="-255588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ru-RU" altLang="ru-RU" sz="2700" dirty="0">
                <a:solidFill>
                  <a:prstClr val="black"/>
                </a:solidFill>
                <a:latin typeface="Times New Roman" pitchFamily="18" charset="0"/>
              </a:rPr>
              <a:t>1.Сегодня я узнал…</a:t>
            </a:r>
          </a:p>
          <a:p>
            <a:pPr marL="365125" lvl="0" indent="-255588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ru-RU" altLang="ru-RU" sz="2700" dirty="0">
                <a:solidFill>
                  <a:prstClr val="black"/>
                </a:solidFill>
                <a:latin typeface="Times New Roman" pitchFamily="18" charset="0"/>
              </a:rPr>
              <a:t>2.Было интересно…</a:t>
            </a:r>
          </a:p>
          <a:p>
            <a:pPr marL="365125" lvl="0" indent="-255588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ru-RU" altLang="ru-RU" sz="2700" dirty="0">
                <a:solidFill>
                  <a:prstClr val="black"/>
                </a:solidFill>
                <a:latin typeface="Times New Roman" pitchFamily="18" charset="0"/>
              </a:rPr>
              <a:t>3. Я выполнял задания…</a:t>
            </a:r>
          </a:p>
          <a:p>
            <a:pPr marL="365125" lvl="0" indent="-255588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ru-RU" altLang="ru-RU" sz="2700" dirty="0">
                <a:solidFill>
                  <a:prstClr val="black"/>
                </a:solidFill>
                <a:latin typeface="Times New Roman" pitchFamily="18" charset="0"/>
              </a:rPr>
              <a:t>4.Я понял, что…</a:t>
            </a:r>
          </a:p>
          <a:p>
            <a:pPr marL="365125" lvl="0" indent="-255588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ru-RU" altLang="ru-RU" sz="2700" dirty="0">
                <a:solidFill>
                  <a:prstClr val="black"/>
                </a:solidFill>
                <a:latin typeface="Times New Roman" pitchFamily="18" charset="0"/>
              </a:rPr>
              <a:t>5.Теперь я могу….</a:t>
            </a:r>
          </a:p>
          <a:p>
            <a:pPr marL="365125" lvl="0" indent="-255588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ru-RU" altLang="ru-RU" sz="2700" dirty="0">
                <a:solidFill>
                  <a:prstClr val="black"/>
                </a:solidFill>
                <a:latin typeface="Times New Roman" pitchFamily="18" charset="0"/>
              </a:rPr>
              <a:t>6. Я научился…</a:t>
            </a:r>
          </a:p>
          <a:p>
            <a:pPr marL="365125" lvl="0" indent="-255588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ru-RU" altLang="ru-RU" sz="2700" dirty="0">
                <a:solidFill>
                  <a:prstClr val="black"/>
                </a:solidFill>
                <a:latin typeface="Times New Roman" pitchFamily="18" charset="0"/>
              </a:rPr>
              <a:t>7. Я смог….</a:t>
            </a:r>
          </a:p>
          <a:p>
            <a:pPr marL="365125" lvl="0" indent="-255588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ru-RU" altLang="ru-RU" sz="2700" dirty="0">
                <a:solidFill>
                  <a:prstClr val="black"/>
                </a:solidFill>
                <a:latin typeface="Times New Roman" pitchFamily="18" charset="0"/>
              </a:rPr>
              <a:t>8.У меня получилось….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079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04856" cy="2232248"/>
          </a:xfrm>
        </p:spPr>
        <p:txBody>
          <a:bodyPr>
            <a:normAutofit/>
          </a:bodyPr>
          <a:lstStyle/>
          <a:p>
            <a:pPr marL="342900" lvl="0" indent="1981200" algn="l">
              <a:lnSpc>
                <a:spcPct val="115000"/>
              </a:lnSpc>
              <a:spcBef>
                <a:spcPct val="20000"/>
              </a:spcBef>
            </a:pPr>
            <a:r>
              <a:rPr lang="ru-RU" sz="3000" dirty="0" smtClean="0">
                <a:solidFill>
                  <a:srgbClr val="000000"/>
                </a:solidFill>
                <a:ea typeface="Times New Roman"/>
              </a:rPr>
              <a:t>Читайте </a:t>
            </a:r>
            <a:r>
              <a:rPr lang="ru-RU" sz="3000" dirty="0">
                <a:solidFill>
                  <a:srgbClr val="000000"/>
                </a:solidFill>
                <a:ea typeface="Times New Roman"/>
              </a:rPr>
              <a:t>Пушкина, друзья,</a:t>
            </a:r>
            <a:r>
              <a:rPr lang="ru-RU" sz="2200" dirty="0">
                <a:solidFill>
                  <a:prstClr val="black"/>
                </a:solidFill>
                <a:latin typeface="Calibri"/>
                <a:ea typeface="Calibri"/>
              </a:rPr>
              <a:t/>
            </a:r>
            <a:br>
              <a:rPr lang="ru-RU" sz="2200" dirty="0">
                <a:solidFill>
                  <a:prstClr val="black"/>
                </a:solidFill>
                <a:latin typeface="Calibri"/>
                <a:ea typeface="Calibri"/>
              </a:rPr>
            </a:br>
            <a:r>
              <a:rPr lang="ru-RU" sz="2200" dirty="0" smtClean="0">
                <a:solidFill>
                  <a:prstClr val="black"/>
                </a:solidFill>
                <a:latin typeface="Calibri"/>
                <a:ea typeface="Calibri"/>
              </a:rPr>
              <a:t>			</a:t>
            </a:r>
            <a:r>
              <a:rPr lang="ru-RU" sz="3000" dirty="0" smtClean="0">
                <a:solidFill>
                  <a:srgbClr val="000000"/>
                </a:solidFill>
                <a:ea typeface="Times New Roman"/>
              </a:rPr>
              <a:t>Читайте </a:t>
            </a:r>
            <a:r>
              <a:rPr lang="ru-RU" sz="3000" dirty="0">
                <a:solidFill>
                  <a:srgbClr val="000000"/>
                </a:solidFill>
                <a:ea typeface="Times New Roman"/>
              </a:rPr>
              <a:t>сказки.</a:t>
            </a:r>
            <a:r>
              <a:rPr lang="ru-RU" sz="2200" dirty="0">
                <a:solidFill>
                  <a:prstClr val="black"/>
                </a:solidFill>
                <a:latin typeface="Calibri"/>
                <a:ea typeface="Calibri"/>
              </a:rPr>
              <a:t/>
            </a:r>
            <a:br>
              <a:rPr lang="ru-RU" sz="2200" dirty="0">
                <a:solidFill>
                  <a:prstClr val="black"/>
                </a:solidFill>
                <a:latin typeface="Calibri"/>
                <a:ea typeface="Calibri"/>
              </a:rPr>
            </a:br>
            <a:r>
              <a:rPr lang="ru-RU" sz="2200" dirty="0" smtClean="0">
                <a:solidFill>
                  <a:prstClr val="black"/>
                </a:solidFill>
                <a:latin typeface="Calibri"/>
                <a:ea typeface="Calibri"/>
              </a:rPr>
              <a:t>			</a:t>
            </a:r>
            <a:r>
              <a:rPr lang="ru-RU" sz="3000" dirty="0" smtClean="0">
                <a:solidFill>
                  <a:srgbClr val="000000"/>
                </a:solidFill>
                <a:ea typeface="Times New Roman"/>
              </a:rPr>
              <a:t>И </a:t>
            </a:r>
            <a:r>
              <a:rPr lang="ru-RU" sz="3000" dirty="0">
                <a:solidFill>
                  <a:srgbClr val="000000"/>
                </a:solidFill>
                <a:ea typeface="Times New Roman"/>
              </a:rPr>
              <a:t>будет жизнь тогда полна</a:t>
            </a:r>
            <a:r>
              <a:rPr lang="ru-RU" sz="2200" dirty="0">
                <a:solidFill>
                  <a:prstClr val="black"/>
                </a:solidFill>
                <a:latin typeface="Calibri"/>
                <a:ea typeface="Calibri"/>
              </a:rPr>
              <a:t/>
            </a:r>
            <a:br>
              <a:rPr lang="ru-RU" sz="2200" dirty="0">
                <a:solidFill>
                  <a:prstClr val="black"/>
                </a:solidFill>
                <a:latin typeface="Calibri"/>
                <a:ea typeface="Calibri"/>
              </a:rPr>
            </a:br>
            <a:r>
              <a:rPr lang="ru-RU" sz="2200" dirty="0" smtClean="0">
                <a:solidFill>
                  <a:prstClr val="black"/>
                </a:solidFill>
                <a:latin typeface="Calibri"/>
                <a:ea typeface="Calibri"/>
              </a:rPr>
              <a:t>			</a:t>
            </a:r>
            <a:r>
              <a:rPr lang="ru-RU" sz="3000" dirty="0" smtClean="0">
                <a:solidFill>
                  <a:srgbClr val="000000"/>
                </a:solidFill>
                <a:ea typeface="Times New Roman"/>
              </a:rPr>
              <a:t>Добра </a:t>
            </a:r>
            <a:r>
              <a:rPr lang="ru-RU" sz="3000" dirty="0">
                <a:solidFill>
                  <a:srgbClr val="000000"/>
                </a:solidFill>
                <a:ea typeface="Times New Roman"/>
              </a:rPr>
              <a:t>и </a:t>
            </a:r>
            <a:r>
              <a:rPr lang="ru-RU" sz="3000" dirty="0" smtClean="0">
                <a:solidFill>
                  <a:srgbClr val="000000"/>
                </a:solidFill>
                <a:ea typeface="Times New Roman"/>
              </a:rPr>
              <a:t>ласки.</a:t>
            </a:r>
            <a:endParaRPr lang="ru-RU" dirty="0"/>
          </a:p>
        </p:txBody>
      </p:sp>
      <p:pic>
        <p:nvPicPr>
          <p:cNvPr id="4" name="Picture 25" descr="push_kipre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996952"/>
            <a:ext cx="3960440" cy="3633465"/>
          </a:xfrm>
          <a:prstGeom prst="rect">
            <a:avLst/>
          </a:prstGeom>
          <a:noFill/>
          <a:ln w="57150">
            <a:solidFill>
              <a:srgbClr val="99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Мои документы\Мои рисунки\26596067_1212752666_saltan0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87624" y="2996952"/>
            <a:ext cx="3600400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691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5"/>
          <p:cNvSpPr>
            <a:spLocks noGrp="1"/>
          </p:cNvSpPr>
          <p:nvPr>
            <p:ph idx="1"/>
          </p:nvPr>
        </p:nvSpPr>
        <p:spPr>
          <a:xfrm>
            <a:off x="1547664" y="1340768"/>
            <a:ext cx="6912768" cy="504056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buClr>
                <a:srgbClr val="6C0000"/>
              </a:buClr>
              <a:buSzPct val="80000"/>
              <a:buFont typeface="Wingdings" pitchFamily="2" charset="2"/>
              <a:buChar char="Ø"/>
            </a:pPr>
            <a:r>
              <a:rPr lang="ru-RU" sz="1800" dirty="0" smtClean="0">
                <a:hlinkClick r:id="rId2"/>
              </a:rPr>
              <a:t>http://fordezign.ru/kliparty/18052-klipart-v-png-na-prozrachnom-fone-raznocvetnye-zavitushki.html</a:t>
            </a:r>
            <a:r>
              <a:rPr lang="ru-RU" sz="1800" dirty="0" smtClean="0"/>
              <a:t> </a:t>
            </a:r>
            <a:r>
              <a:rPr lang="ru-RU" sz="1800" b="1" dirty="0" smtClean="0"/>
              <a:t>   </a:t>
            </a:r>
          </a:p>
          <a:p>
            <a:pPr>
              <a:spcBef>
                <a:spcPts val="0"/>
              </a:spcBef>
              <a:buClr>
                <a:srgbClr val="6C0000"/>
              </a:buClr>
              <a:buSzPct val="80000"/>
              <a:buNone/>
            </a:pPr>
            <a:r>
              <a:rPr lang="ru-RU" sz="1800" b="1" dirty="0" smtClean="0"/>
              <a:t>      </a:t>
            </a:r>
            <a:r>
              <a:rPr lang="ru-RU" sz="2000" b="1" dirty="0" smtClean="0"/>
              <a:t>клипарт «Разноцветные завитушки», элемент декора на 1 слайде</a:t>
            </a:r>
          </a:p>
          <a:p>
            <a:pPr>
              <a:spcBef>
                <a:spcPts val="0"/>
              </a:spcBef>
              <a:buClr>
                <a:srgbClr val="6C0000"/>
              </a:buClr>
              <a:buSzPct val="80000"/>
              <a:buFont typeface="Wingdings" pitchFamily="2" charset="2"/>
              <a:buChar char="Ø"/>
            </a:pPr>
            <a:r>
              <a:rPr lang="ru-RU" sz="2000" dirty="0" smtClean="0"/>
              <a:t>А.С. Пушкин, Сказки Пушкина, издательство «ОЛМА </a:t>
            </a:r>
            <a:r>
              <a:rPr lang="ru-RU" sz="2000" dirty="0" err="1" smtClean="0"/>
              <a:t>Медиа</a:t>
            </a:r>
            <a:r>
              <a:rPr lang="ru-RU" sz="2000" dirty="0" smtClean="0"/>
              <a:t> Групп» (2011) , серия «Лучшие сказки для детей</a:t>
            </a:r>
            <a:r>
              <a:rPr lang="ru-RU" sz="2000" b="1" dirty="0" smtClean="0"/>
              <a:t>»,  художник Канивец Татьяна  </a:t>
            </a:r>
          </a:p>
          <a:p>
            <a:pPr>
              <a:spcBef>
                <a:spcPts val="0"/>
              </a:spcBef>
              <a:buClr>
                <a:srgbClr val="6C0000"/>
              </a:buClr>
              <a:buSzPct val="80000"/>
              <a:buNone/>
            </a:pPr>
            <a:r>
              <a:rPr lang="ru-RU" sz="1800" b="1" i="1" dirty="0" smtClean="0"/>
              <a:t>      </a:t>
            </a:r>
            <a:r>
              <a:rPr lang="ru-RU" sz="2000" i="1" dirty="0" smtClean="0"/>
              <a:t>Все элементы для создания фона взяты из книги. Изображения отсканированы и обработаны в программе </a:t>
            </a:r>
            <a:r>
              <a:rPr lang="en-US" sz="2000" i="1" dirty="0" smtClean="0"/>
              <a:t>Adobe Photosho</a:t>
            </a:r>
            <a:r>
              <a:rPr lang="en-US" sz="1800" i="1" dirty="0" smtClean="0"/>
              <a:t>p</a:t>
            </a:r>
            <a:r>
              <a:rPr lang="ru-RU" sz="1800" i="1" dirty="0" smtClean="0"/>
              <a:t>.</a:t>
            </a:r>
          </a:p>
          <a:p>
            <a:pPr lvl="0" algn="ctr">
              <a:spcBef>
                <a:spcPts val="0"/>
              </a:spcBef>
              <a:buNone/>
            </a:pPr>
            <a:r>
              <a:rPr lang="ru-RU" sz="2000" dirty="0" smtClean="0"/>
              <a:t>Рамочка сделана в программе </a:t>
            </a:r>
            <a:r>
              <a:rPr lang="en-US" sz="2000" dirty="0" smtClean="0"/>
              <a:t>Adobe Photoshop</a:t>
            </a:r>
            <a:endParaRPr lang="ru-RU" sz="2000" dirty="0" smtClean="0"/>
          </a:p>
          <a:p>
            <a:pPr lvl="0" algn="ctr">
              <a:spcBef>
                <a:spcPts val="0"/>
              </a:spcBef>
              <a:buNone/>
            </a:pPr>
            <a:r>
              <a:rPr lang="ru-RU" sz="2800" i="1" dirty="0" smtClean="0">
                <a:solidFill>
                  <a:prstClr val="black"/>
                </a:solidFill>
              </a:rPr>
              <a:t>Сайт</a:t>
            </a:r>
            <a:r>
              <a:rPr lang="ru-RU" sz="2800" i="1" dirty="0">
                <a:solidFill>
                  <a:prstClr val="black"/>
                </a:solidFill>
              </a:rPr>
              <a:t>: </a:t>
            </a:r>
            <a:r>
              <a:rPr lang="ru-RU" sz="2800" i="1" dirty="0">
                <a:solidFill>
                  <a:prstClr val="black"/>
                </a:solidFill>
                <a:hlinkClick r:id="rId3"/>
              </a:rPr>
              <a:t>http://pedsovet.su/</a:t>
            </a:r>
            <a:r>
              <a:rPr lang="ru-RU" sz="2800" i="1" dirty="0">
                <a:solidFill>
                  <a:prstClr val="black"/>
                </a:solidFill>
              </a:rPr>
              <a:t> </a:t>
            </a:r>
          </a:p>
          <a:p>
            <a:pPr lvl="0" algn="ctr">
              <a:spcBef>
                <a:spcPts val="0"/>
              </a:spcBef>
              <a:buNone/>
            </a:pPr>
            <a:endParaRPr lang="ru-RU" sz="2800" b="1" i="1" dirty="0">
              <a:solidFill>
                <a:prstClr val="black"/>
              </a:solidFill>
            </a:endParaRPr>
          </a:p>
          <a:p>
            <a:pPr>
              <a:spcBef>
                <a:spcPts val="0"/>
              </a:spcBef>
              <a:buClr>
                <a:srgbClr val="6C0000"/>
              </a:buClr>
              <a:buSzPct val="80000"/>
              <a:buFont typeface="Wingdings" pitchFamily="2" charset="2"/>
              <a:buChar char="Ø"/>
            </a:pPr>
            <a:endParaRPr lang="ru-RU" sz="2000" dirty="0" smtClean="0"/>
          </a:p>
          <a:p>
            <a:pPr>
              <a:buClr>
                <a:srgbClr val="6C0000"/>
              </a:buClr>
              <a:buSzPct val="80000"/>
              <a:buNone/>
            </a:pPr>
            <a:endParaRPr lang="ru-RU" sz="1800" dirty="0" smtClean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</a:t>
            </a:r>
            <a:endParaRPr lang="ru-RU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19672" y="476672"/>
            <a:ext cx="5688632" cy="77809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Терминологический диктант</a:t>
            </a:r>
            <a:endParaRPr lang="ru-RU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1340768"/>
            <a:ext cx="6048673" cy="511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967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Проверь себя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1600200"/>
            <a:ext cx="4248472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Определение</a:t>
            </a:r>
          </a:p>
          <a:p>
            <a:pPr marL="0" indent="0">
              <a:buNone/>
            </a:pPr>
            <a:r>
              <a:rPr lang="ru-RU" dirty="0" smtClean="0"/>
              <a:t>2.О</a:t>
            </a:r>
            <a:r>
              <a:rPr lang="ru-RU" dirty="0" smtClean="0"/>
              <a:t>бстоятельство</a:t>
            </a:r>
          </a:p>
          <a:p>
            <a:pPr marL="0" indent="0">
              <a:buNone/>
            </a:pPr>
            <a:r>
              <a:rPr lang="ru-RU" dirty="0" smtClean="0"/>
              <a:t>3.Распространённые</a:t>
            </a:r>
          </a:p>
          <a:p>
            <a:pPr marL="0" indent="0">
              <a:buNone/>
            </a:pPr>
            <a:r>
              <a:rPr lang="ru-RU" dirty="0" smtClean="0"/>
              <a:t>4.Обобщающее слово</a:t>
            </a:r>
          </a:p>
          <a:p>
            <a:pPr marL="0" indent="0">
              <a:buNone/>
            </a:pPr>
            <a:r>
              <a:rPr lang="ru-RU" dirty="0" smtClean="0"/>
              <a:t>5.Подлещащее</a:t>
            </a:r>
          </a:p>
          <a:p>
            <a:pPr marL="0" indent="0">
              <a:buNone/>
            </a:pPr>
            <a:r>
              <a:rPr lang="ru-RU" dirty="0" smtClean="0"/>
              <a:t>6.???</a:t>
            </a:r>
            <a:endParaRPr lang="ru-RU" dirty="0"/>
          </a:p>
        </p:txBody>
      </p:sp>
      <p:pic>
        <p:nvPicPr>
          <p:cNvPr id="4" name="Picture 4" descr="j03701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257550"/>
            <a:ext cx="3888432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795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Слон, удав и мартышк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87624" y="332656"/>
            <a:ext cx="7488832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5986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Закрыто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9552" y="404664"/>
            <a:ext cx="8229600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933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5"/>
          <p:cNvSpPr>
            <a:spLocks noGrp="1"/>
          </p:cNvSpPr>
          <p:nvPr>
            <p:ph idx="1"/>
          </p:nvPr>
        </p:nvSpPr>
        <p:spPr>
          <a:xfrm>
            <a:off x="971600" y="1628800"/>
            <a:ext cx="7272808" cy="4608512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endParaRPr lang="ru-RU" sz="2800" b="1" i="1" dirty="0" smtClean="0"/>
          </a:p>
          <a:p>
            <a:pPr algn="ctr">
              <a:spcBef>
                <a:spcPts val="0"/>
              </a:spcBef>
              <a:buNone/>
            </a:pPr>
            <a:r>
              <a:rPr lang="ru-RU" sz="6600" b="1" i="1" dirty="0" smtClean="0"/>
              <a:t>Обращение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 урока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урока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600200"/>
            <a:ext cx="7139136" cy="4525963"/>
          </a:xfrm>
        </p:spPr>
        <p:txBody>
          <a:bodyPr>
            <a:normAutofit fontScale="92500" lnSpcReduction="100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dirty="0" smtClean="0">
                <a:solidFill>
                  <a:prstClr val="black"/>
                </a:solidFill>
                <a:latin typeface="Times New Roman" pitchFamily="18" charset="0"/>
              </a:rPr>
              <a:t>-дать </a:t>
            </a:r>
            <a:r>
              <a:rPr lang="ru-RU" altLang="ru-RU" dirty="0">
                <a:solidFill>
                  <a:prstClr val="black"/>
                </a:solidFill>
                <a:latin typeface="Times New Roman" pitchFamily="18" charset="0"/>
              </a:rPr>
              <a:t>понятие обращения, научить находить обращение в предложении и выделять его знаками;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dirty="0" smtClean="0">
                <a:solidFill>
                  <a:prstClr val="black"/>
                </a:solidFill>
                <a:latin typeface="Times New Roman" pitchFamily="18" charset="0"/>
              </a:rPr>
              <a:t>-развивать </a:t>
            </a:r>
            <a:r>
              <a:rPr lang="ru-RU" altLang="ru-RU" dirty="0">
                <a:solidFill>
                  <a:prstClr val="black"/>
                </a:solidFill>
                <a:latin typeface="Times New Roman" pitchFamily="18" charset="0"/>
              </a:rPr>
              <a:t>умение использовать обращения в речи, составлять с ним предложения, отличать обращения от подлежащего, выразительно читать предложения с обращением;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dirty="0" smtClean="0">
                <a:solidFill>
                  <a:prstClr val="black"/>
                </a:solidFill>
                <a:latin typeface="Times New Roman" pitchFamily="18" charset="0"/>
              </a:rPr>
              <a:t>-воспитывать </a:t>
            </a:r>
            <a:r>
              <a:rPr lang="ru-RU" altLang="ru-RU" dirty="0">
                <a:solidFill>
                  <a:prstClr val="black"/>
                </a:solidFill>
                <a:latin typeface="Times New Roman" pitchFamily="18" charset="0"/>
              </a:rPr>
              <a:t>внимательное обращение к слову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190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1600200"/>
            <a:ext cx="6995120" cy="4525963"/>
          </a:xfrm>
        </p:spPr>
        <p:txBody>
          <a:bodyPr>
            <a:normAutofit fontScale="92500" lnSpcReduction="200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5400" dirty="0">
                <a:solidFill>
                  <a:prstClr val="black"/>
                </a:solidFill>
                <a:latin typeface="Times New Roman" pitchFamily="18" charset="0"/>
              </a:rPr>
              <a:t>Расскажи нам,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5400" dirty="0">
                <a:solidFill>
                  <a:prstClr val="black"/>
                </a:solidFill>
                <a:latin typeface="Times New Roman" pitchFamily="18" charset="0"/>
              </a:rPr>
              <a:t>    обращение,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5400" dirty="0">
                <a:solidFill>
                  <a:prstClr val="black"/>
                </a:solidFill>
                <a:latin typeface="Times New Roman" pitchFamily="18" charset="0"/>
              </a:rPr>
              <a:t>что ты значишь,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5400" dirty="0">
                <a:solidFill>
                  <a:prstClr val="black"/>
                </a:solidFill>
                <a:latin typeface="Times New Roman" pitchFamily="18" charset="0"/>
              </a:rPr>
              <a:t> что скрываешь?</a:t>
            </a: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5400" dirty="0">
                <a:solidFill>
                  <a:prstClr val="black"/>
                </a:solidFill>
                <a:latin typeface="Times New Roman" pitchFamily="18" charset="0"/>
              </a:rPr>
              <a:t>Как с тобою поступать, чтоб нам грамотными стать!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587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C0000"/>
      </a:hlink>
      <a:folHlink>
        <a:srgbClr val="974806"/>
      </a:folHlink>
    </a:clrScheme>
    <a:fontScheme name="Другая 1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623</TotalTime>
  <Words>410</Words>
  <Application>Microsoft Office PowerPoint</Application>
  <PresentationFormat>Экран (4:3)</PresentationFormat>
  <Paragraphs>97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Урок русского языка в 5 классе</vt:lpstr>
      <vt:lpstr>Минутка воспоминаний</vt:lpstr>
      <vt:lpstr>Терминологический диктант</vt:lpstr>
      <vt:lpstr>Проверь себя</vt:lpstr>
      <vt:lpstr>Презентация PowerPoint</vt:lpstr>
      <vt:lpstr>Презентация PowerPoint</vt:lpstr>
      <vt:lpstr>Тема урока</vt:lpstr>
      <vt:lpstr>Цели урока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Выборочное списывание</vt:lpstr>
      <vt:lpstr>Презентация PowerPoint</vt:lpstr>
      <vt:lpstr>Физминутка</vt:lpstr>
      <vt:lpstr>Презентация PowerPoint</vt:lpstr>
      <vt:lpstr>Презентация PowerPoint</vt:lpstr>
      <vt:lpstr>Самостоятельная работа</vt:lpstr>
      <vt:lpstr>Проверь себя.</vt:lpstr>
      <vt:lpstr>Подведём итоги</vt:lpstr>
      <vt:lpstr>Презентация PowerPoint</vt:lpstr>
      <vt:lpstr>Домашнее задание </vt:lpstr>
      <vt:lpstr>Рефлексия</vt:lpstr>
      <vt:lpstr>Читайте Пушкина, друзья,    Читайте сказки.    И будет жизнь тогда полна    Добра и ласки.</vt:lpstr>
      <vt:lpstr>Источники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Елена</dc:creator>
  <cp:lastModifiedBy>User</cp:lastModifiedBy>
  <cp:revision>24</cp:revision>
  <dcterms:created xsi:type="dcterms:W3CDTF">2014-08-08T16:01:14Z</dcterms:created>
  <dcterms:modified xsi:type="dcterms:W3CDTF">2015-02-12T04:56:42Z</dcterms:modified>
</cp:coreProperties>
</file>