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9" r:id="rId5"/>
    <p:sldId id="284" r:id="rId6"/>
    <p:sldId id="296" r:id="rId7"/>
    <p:sldId id="298" r:id="rId8"/>
    <p:sldId id="269" r:id="rId9"/>
    <p:sldId id="266" r:id="rId10"/>
    <p:sldId id="264" r:id="rId11"/>
    <p:sldId id="265" r:id="rId12"/>
    <p:sldId id="267" r:id="rId13"/>
    <p:sldId id="272" r:id="rId14"/>
    <p:sldId id="278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4A"/>
    <a:srgbClr val="92A7FE"/>
    <a:srgbClr val="A6B7FE"/>
    <a:srgbClr val="800000"/>
    <a:srgbClr val="CC0066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4" autoAdjust="0"/>
    <p:restoredTop sz="90929"/>
  </p:normalViewPr>
  <p:slideViewPr>
    <p:cSldViewPr>
      <p:cViewPr>
        <p:scale>
          <a:sx n="109" d="100"/>
          <a:sy n="109" d="100"/>
        </p:scale>
        <p:origin x="-570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original_metal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12954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0960-1A22-4A41-8C9F-B8985B14C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F138D-D50A-412E-8EAD-5E8B829CF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8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A914-E941-41BC-89BD-069912E1A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4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9B7B-C3CD-4FBC-A226-3FF11CDBB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4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B6B8-E4A4-40E2-826E-C386E00C0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9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0701-9524-4676-8E7E-6F14D07E8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8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4EAF-3548-4B04-A48A-90196DEB3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1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3FFB4-C9AD-4F24-898C-84FBA9C1B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718F0-F466-4DEE-B07A-AD7DE5D39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6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4BB9-892F-400E-A7F8-B880AFF02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itmap_128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pic>
        <p:nvPicPr>
          <p:cNvPr id="6" name="Picture 18" descr="original_pencil_w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15000" cy="10668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21811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9032-C833-4B1B-B3E7-2F3875E4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5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83118ADE-81FD-4954-8B85-688081D1C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33" r:id="rId10"/>
    <p:sldLayoutId id="214748383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1635cs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331640" y="1916832"/>
            <a:ext cx="6675225" cy="584775"/>
          </a:xfrm>
          <a:prstGeom prst="rect">
            <a:avLst/>
          </a:prstGeom>
          <a:solidFill>
            <a:srgbClr val="9EB0FE">
              <a:alpha val="26000"/>
            </a:srgbClr>
          </a:solidFill>
          <a:ln w="9525">
            <a:solidFill>
              <a:srgbClr val="AEBDFE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rgbClr val="000032"/>
                </a:solidFill>
                <a:latin typeface="Tahoma" pitchFamily="34" charset="0"/>
              </a:rPr>
              <a:t>Рельеф дна Мирового океана </a:t>
            </a:r>
          </a:p>
        </p:txBody>
      </p:sp>
      <p:sp>
        <p:nvSpPr>
          <p:cNvPr id="112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338" y="3789363"/>
            <a:ext cx="4173537" cy="719137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дн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590800" cy="18288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581400" y="1143000"/>
            <a:ext cx="51212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2600" b="1" i="1">
                <a:solidFill>
                  <a:srgbClr val="FFFF00"/>
                </a:solidFill>
                <a:latin typeface="Garamond" pitchFamily="18" charset="0"/>
              </a:rPr>
              <a:t>1. Шельф</a:t>
            </a: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– часть материковой земной </a:t>
            </a:r>
          </a:p>
          <a:p>
            <a:pPr eaLnBrk="1" hangingPunct="1">
              <a:lnSpc>
                <a:spcPct val="120000"/>
              </a:lnSpc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коры,  продолжающаяся  под океаном. </a:t>
            </a:r>
          </a:p>
          <a:p>
            <a:pPr eaLnBrk="1" hangingPunct="1">
              <a:lnSpc>
                <a:spcPct val="120000"/>
              </a:lnSpc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Глубина – 100-200 м 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3657600" y="3048000"/>
            <a:ext cx="50847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2600" b="1" i="1">
                <a:solidFill>
                  <a:srgbClr val="FFFF00"/>
                </a:solidFill>
                <a:latin typeface="Garamond" pitchFamily="18" charset="0"/>
              </a:rPr>
              <a:t>2. Материковый склон</a:t>
            </a:r>
            <a:r>
              <a:rPr lang="ru-RU" sz="2000" b="1" i="1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ru-RU" sz="2000" b="1" i="1">
                <a:solidFill>
                  <a:srgbClr val="00003A"/>
                </a:solidFill>
                <a:latin typeface="Tahoma" pitchFamily="34" charset="0"/>
              </a:rPr>
              <a:t>– </a:t>
            </a:r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часть дна </a:t>
            </a:r>
          </a:p>
          <a:p>
            <a:pPr eaLnBrk="1" hangingPunct="1">
              <a:lnSpc>
                <a:spcPct val="120000"/>
              </a:lnSpc>
            </a:pPr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между    шельфом    и    ложем   океана. </a:t>
            </a:r>
          </a:p>
          <a:p>
            <a:pPr eaLnBrk="1" hangingPunct="1">
              <a:lnSpc>
                <a:spcPct val="120000"/>
              </a:lnSpc>
            </a:pPr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Глубина 200 – 3 000 м </a:t>
            </a:r>
            <a:r>
              <a:rPr lang="ru-RU" sz="2000" b="1" i="1">
                <a:solidFill>
                  <a:srgbClr val="00003A"/>
                </a:solidFill>
                <a:latin typeface="Tahoma" pitchFamily="34" charset="0"/>
              </a:rPr>
              <a:t> </a:t>
            </a:r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447800" y="152400"/>
            <a:ext cx="6688138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i="1">
                <a:solidFill>
                  <a:srgbClr val="FFFF00"/>
                </a:solidFill>
                <a:latin typeface="Tahoma" pitchFamily="34" charset="0"/>
              </a:rPr>
              <a:t>Зона 1: Подводная окраина материков 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3581400" y="5029200"/>
            <a:ext cx="52800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2600" b="1" i="1">
                <a:solidFill>
                  <a:srgbClr val="FFFF00"/>
                </a:solidFill>
                <a:latin typeface="Garamond" pitchFamily="18" charset="0"/>
              </a:rPr>
              <a:t>3. Материковые  острова</a:t>
            </a:r>
            <a:r>
              <a:rPr lang="ru-RU" sz="2000" b="1" i="1">
                <a:solidFill>
                  <a:srgbClr val="5E1F00"/>
                </a:solidFill>
                <a:latin typeface="Tahoma" pitchFamily="34" charset="0"/>
              </a:rPr>
              <a:t>  </a:t>
            </a:r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-</a:t>
            </a: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 острова,</a:t>
            </a:r>
          </a:p>
          <a:p>
            <a:pPr eaLnBrk="1" hangingPunct="1">
              <a:lnSpc>
                <a:spcPct val="120000"/>
              </a:lnSpc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расположенные   на  подводной  окраине </a:t>
            </a:r>
          </a:p>
          <a:p>
            <a:pPr eaLnBrk="1" hangingPunct="1">
              <a:lnSpc>
                <a:spcPct val="120000"/>
              </a:lnSpc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материков</a:t>
            </a: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20487" name="Picture 12" descr="2 ост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25908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13" descr="океан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2590800" cy="17510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286000" y="152400"/>
            <a:ext cx="4535488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i="1">
                <a:solidFill>
                  <a:srgbClr val="FFFF00"/>
                </a:solidFill>
                <a:latin typeface="Tahoma" pitchFamily="34" charset="0"/>
              </a:rPr>
              <a:t>Зона 2: Переходная зона  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2514600" y="5197475"/>
            <a:ext cx="6683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600" b="1" i="1">
                <a:solidFill>
                  <a:srgbClr val="FFFF00"/>
                </a:solidFill>
                <a:latin typeface="Garamond" pitchFamily="18" charset="0"/>
              </a:rPr>
              <a:t>2. Островные дуги  </a:t>
            </a:r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- гористые острова и вулканы </a:t>
            </a:r>
            <a:endParaRPr lang="ru-RU" sz="2000" i="1">
              <a:solidFill>
                <a:srgbClr val="000032"/>
              </a:solidFill>
              <a:latin typeface="Tahoma" pitchFamily="34" charset="0"/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590800" y="990600"/>
            <a:ext cx="51054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600" b="1" i="1">
                <a:solidFill>
                  <a:srgbClr val="FFFF00"/>
                </a:solidFill>
                <a:latin typeface="Garamond" pitchFamily="18" charset="0"/>
              </a:rPr>
              <a:t>1. Глубоководные желоба</a:t>
            </a:r>
            <a:r>
              <a:rPr lang="ru-RU" sz="2000" b="1" i="1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– 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глубокие понижения океанического дна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Глубина – 5 - 11 км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03513" y="2971800"/>
            <a:ext cx="61356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2698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Марианский </a:t>
            </a: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– 11 022 м (Тихий океан);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000" i="1">
              <a:solidFill>
                <a:srgbClr val="000032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Пуэрто-Рико</a:t>
            </a: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– 8 742 м (Атлантический океан);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000" i="1">
              <a:solidFill>
                <a:srgbClr val="000032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Зондский</a:t>
            </a: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– 7 729 м (Индийский океан).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000" i="1">
              <a:solidFill>
                <a:srgbClr val="000032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000" i="1">
              <a:solidFill>
                <a:srgbClr val="000032"/>
              </a:solidFill>
              <a:latin typeface="Tahoma" pitchFamily="34" charset="0"/>
            </a:endParaRPr>
          </a:p>
        </p:txBody>
      </p:sp>
      <p:pic>
        <p:nvPicPr>
          <p:cNvPr id="21510" name="Picture 10" descr="Марианская впад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1630363" cy="190500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11" descr="Морской черв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1603375" cy="190500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76600" y="1295400"/>
            <a:ext cx="49720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600" b="1" i="1">
                <a:solidFill>
                  <a:srgbClr val="FFFF00"/>
                </a:solidFill>
                <a:latin typeface="Garamond" pitchFamily="18" charset="0"/>
              </a:rPr>
              <a:t>1. Котловина</a:t>
            </a:r>
            <a:r>
              <a:rPr lang="ru-RU" i="1">
                <a:solidFill>
                  <a:srgbClr val="000032"/>
                </a:solidFill>
                <a:latin typeface="Garamond" pitchFamily="18" charset="0"/>
              </a:rPr>
              <a:t> </a:t>
            </a: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– равнина ложа океана 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Глубина – 5 000 м 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590800" y="152400"/>
            <a:ext cx="3854450" cy="528638"/>
          </a:xfrm>
          <a:prstGeom prst="rect">
            <a:avLst/>
          </a:prstGeom>
          <a:solidFill>
            <a:srgbClr val="92A7FE">
              <a:alpha val="27000"/>
            </a:srgbClr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accent6"/>
                </a:solidFill>
                <a:latin typeface="Tahoma" pitchFamily="34" charset="0"/>
              </a:rPr>
              <a:t>Зона 3: Ложе океана  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354388" y="2743200"/>
            <a:ext cx="56515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600" b="1" i="1">
                <a:solidFill>
                  <a:srgbClr val="FFFF00"/>
                </a:solidFill>
                <a:latin typeface="Garamond" pitchFamily="18" charset="0"/>
              </a:rPr>
              <a:t>2. Срединные океанические хребты</a:t>
            </a:r>
            <a:r>
              <a:rPr lang="ru-RU" sz="2000" b="1" i="1">
                <a:solidFill>
                  <a:srgbClr val="5E1F00"/>
                </a:solidFill>
                <a:latin typeface="Tahoma" pitchFamily="34" charset="0"/>
              </a:rPr>
              <a:t> </a:t>
            </a: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горная система 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Высота – 3-4 км; длина – 2 000 км 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276600" y="4495800"/>
            <a:ext cx="42275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600" b="1" i="1">
                <a:solidFill>
                  <a:srgbClr val="FFFF00"/>
                </a:solidFill>
                <a:latin typeface="Garamond" pitchFamily="18" charset="0"/>
              </a:rPr>
              <a:t>3. Вулканические острова</a:t>
            </a: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вулканы, поднявшиеся над водой </a:t>
            </a:r>
          </a:p>
        </p:txBody>
      </p:sp>
      <p:pic>
        <p:nvPicPr>
          <p:cNvPr id="22534" name="Picture 9" descr="г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438400" cy="27432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10" descr="Бора-бо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441575" cy="2103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836613"/>
            <a:ext cx="3490913" cy="24479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3887787" cy="2447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5334000" cy="2273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12"/>
          <p:cNvSpPr txBox="1">
            <a:spLocks noChangeArrowheads="1"/>
          </p:cNvSpPr>
          <p:nvPr/>
        </p:nvSpPr>
        <p:spPr bwMode="auto">
          <a:xfrm>
            <a:off x="1295400" y="152400"/>
            <a:ext cx="6654800" cy="528638"/>
          </a:xfrm>
          <a:prstGeom prst="rect">
            <a:avLst/>
          </a:prstGeom>
          <a:solidFill>
            <a:srgbClr val="92A7FE">
              <a:alpha val="23000"/>
            </a:srgbClr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accent6"/>
                </a:solidFill>
                <a:latin typeface="Tahoma" pitchFamily="34" charset="0"/>
              </a:rPr>
              <a:t>Образование вулканического острова  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200400" y="6324600"/>
            <a:ext cx="2903538" cy="406400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Вулканический остров 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839913" y="3402013"/>
            <a:ext cx="5356225" cy="406400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Появление вулкана на поверхности океана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 autoUpdateAnimBg="0"/>
      <p:bldP spid="1844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ukuoro_ISS013-E-286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4250"/>
            <a:ext cx="3810000" cy="2482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685800" y="152400"/>
            <a:ext cx="7877175" cy="519113"/>
          </a:xfrm>
          <a:prstGeom prst="rect">
            <a:avLst/>
          </a:prstGeom>
          <a:solidFill>
            <a:srgbClr val="92A7FE">
              <a:alpha val="22000"/>
            </a:srgb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accent6"/>
                </a:solidFill>
                <a:latin typeface="Tahoma" pitchFamily="34" charset="0"/>
              </a:rPr>
              <a:t>Образование коралловых островов - атоллов  </a:t>
            </a:r>
          </a:p>
        </p:txBody>
      </p:sp>
      <p:pic>
        <p:nvPicPr>
          <p:cNvPr id="24589" name="Picture 13" descr="рангиро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968375"/>
            <a:ext cx="3810000" cy="246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590925"/>
            <a:ext cx="571817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Карта дна Тихого оке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14538"/>
            <a:ext cx="763270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684213" y="101600"/>
            <a:ext cx="77755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Карта дна Тихого океана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25475"/>
            <a:ext cx="83153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76700"/>
            <a:ext cx="2159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indian-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84313"/>
            <a:ext cx="644525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704137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Карта дна Индийского океана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57338"/>
            <a:ext cx="26765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11550"/>
            <a:ext cx="134302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tlantic-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529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265113" y="333375"/>
            <a:ext cx="3671887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Карта дна</a:t>
            </a:r>
          </a:p>
          <a:p>
            <a:pPr algn="ctr"/>
            <a:r>
              <a:rPr lang="ru-RU" sz="3600" kern="10"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Атлантического </a:t>
            </a:r>
          </a:p>
          <a:p>
            <a:pPr algn="ctr"/>
            <a:r>
              <a:rPr lang="ru-RU" sz="3600" kern="10"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океана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565400"/>
            <a:ext cx="34813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997200"/>
            <a:ext cx="1871663" cy="121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rctic-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6275387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78390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Карта дна Северного Ледовитого океана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1412875"/>
            <a:ext cx="25812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3627438"/>
            <a:ext cx="12890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138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i="1">
                <a:solidFill>
                  <a:srgbClr val="000062"/>
                </a:solidFill>
                <a:latin typeface="Tahoma" pitchFamily="34" charset="0"/>
              </a:rPr>
              <a:t>Тема:</a:t>
            </a:r>
            <a:r>
              <a:rPr lang="ru-RU" sz="3200" i="1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901825" y="152400"/>
            <a:ext cx="6653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i="1" dirty="0" smtClean="0">
                <a:solidFill>
                  <a:schemeClr val="accent6"/>
                </a:solidFill>
              </a:rPr>
              <a:t>Рельеф дна Мирового океана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048000" y="1524000"/>
            <a:ext cx="574675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r>
              <a:rPr lang="ru-RU" sz="2200" i="1">
                <a:solidFill>
                  <a:srgbClr val="000066"/>
                </a:solidFill>
                <a:latin typeface="Tahoma" pitchFamily="34" charset="0"/>
              </a:rPr>
              <a:t>Формы рельефа суши; </a:t>
            </a:r>
          </a:p>
          <a:p>
            <a:pPr eaLnBrk="1" hangingPunct="1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800" i="1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800" i="1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r>
              <a:rPr lang="ru-RU" sz="2200" i="1">
                <a:solidFill>
                  <a:srgbClr val="000066"/>
                </a:solidFill>
                <a:latin typeface="Tahoma" pitchFamily="34" charset="0"/>
              </a:rPr>
              <a:t>История изучения рельефа дна 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sz="2200" i="1">
                <a:solidFill>
                  <a:srgbClr val="000066"/>
                </a:solidFill>
                <a:latin typeface="Tahoma" pitchFamily="34" charset="0"/>
              </a:rPr>
              <a:t>	Мирового океана;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200" i="1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r>
              <a:rPr lang="ru-RU" sz="2200" i="1">
                <a:solidFill>
                  <a:srgbClr val="000066"/>
                </a:solidFill>
                <a:latin typeface="Tahoma" pitchFamily="34" charset="0"/>
              </a:rPr>
              <a:t>Формы рельефа дна Мирового океана. </a:t>
            </a:r>
          </a:p>
          <a:p>
            <a:pPr eaLnBrk="1" hangingPunct="1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200" i="1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200" i="1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2293" name="Picture 8" descr="д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209800" cy="297180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797675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i="1">
                <a:solidFill>
                  <a:srgbClr val="FFFF00"/>
                </a:solidFill>
                <a:latin typeface="Tahoma" pitchFamily="34" charset="0"/>
              </a:rPr>
              <a:t>История изучения дна Мирового океана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895600" y="1525588"/>
            <a:ext cx="60769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380000"/>
              </a:lnSpc>
              <a:buFontTx/>
              <a:buBlip>
                <a:blip r:embed="rId2"/>
              </a:buBlip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 Путешествие Ф. Магеллана  (1519-1521 гг.)</a:t>
            </a:r>
          </a:p>
          <a:p>
            <a:pPr eaLnBrk="1" hangingPunct="1">
              <a:lnSpc>
                <a:spcPct val="380000"/>
              </a:lnSpc>
              <a:buFontTx/>
              <a:buBlip>
                <a:blip r:embed="rId2"/>
              </a:buBlip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 Английское судно «Челленджер» 1872-1876 гг.</a:t>
            </a:r>
          </a:p>
          <a:p>
            <a:pPr eaLnBrk="1" hangingPunct="1">
              <a:lnSpc>
                <a:spcPct val="380000"/>
              </a:lnSpc>
              <a:buFontTx/>
              <a:buBlip>
                <a:blip r:embed="rId2"/>
              </a:buBlip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Исследования Жака-Ива Кусто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429000"/>
            <a:ext cx="19780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906463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125788" y="230188"/>
            <a:ext cx="5610225" cy="523875"/>
          </a:xfrm>
          <a:prstGeom prst="rect">
            <a:avLst/>
          </a:prstGeom>
          <a:solidFill>
            <a:srgbClr val="92A7FE">
              <a:alpha val="19000"/>
            </a:srgbClr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accent6"/>
                </a:solidFill>
                <a:latin typeface="Tahoma" pitchFamily="34" charset="0"/>
              </a:rPr>
              <a:t>Изучение дна Мирового океана</a:t>
            </a:r>
          </a:p>
        </p:txBody>
      </p:sp>
      <p:pic>
        <p:nvPicPr>
          <p:cNvPr id="25606" name="Picture 6" descr="Эхол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30188"/>
            <a:ext cx="2328862" cy="3846512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71463" y="4232275"/>
            <a:ext cx="3584575" cy="406400"/>
          </a:xfrm>
          <a:prstGeom prst="rect">
            <a:avLst/>
          </a:prstGeom>
          <a:solidFill>
            <a:srgbClr val="92A7FE">
              <a:alpha val="27843"/>
            </a:srgbClr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Измерение глубин эхолотом </a:t>
            </a:r>
          </a:p>
        </p:txBody>
      </p:sp>
      <p:pic>
        <p:nvPicPr>
          <p:cNvPr id="25609" name="Picture 9" descr="батиска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81075"/>
            <a:ext cx="4191000" cy="1966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114800" y="3013075"/>
            <a:ext cx="4638675" cy="406400"/>
          </a:xfrm>
          <a:prstGeom prst="rect">
            <a:avLst/>
          </a:prstGeom>
          <a:solidFill>
            <a:srgbClr val="92A7FE">
              <a:alpha val="21176"/>
            </a:srgbClr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Исследовательское судно - батискаф </a:t>
            </a:r>
          </a:p>
        </p:txBody>
      </p:sp>
      <p:pic>
        <p:nvPicPr>
          <p:cNvPr id="14343" name="Picture 4" descr="g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933825"/>
            <a:ext cx="48307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638675"/>
            <a:ext cx="2900362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 autoUpdateAnimBg="0"/>
      <p:bldP spid="256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997200"/>
            <a:ext cx="53752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7529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Объект 2"/>
          <p:cNvSpPr>
            <a:spLocks noGrp="1"/>
          </p:cNvSpPr>
          <p:nvPr>
            <p:ph sz="half" idx="1"/>
          </p:nvPr>
        </p:nvSpPr>
        <p:spPr>
          <a:xfrm>
            <a:off x="179388" y="3543300"/>
            <a:ext cx="3529012" cy="7889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Батискаф «Триест»</a:t>
            </a:r>
          </a:p>
        </p:txBody>
      </p:sp>
      <p:sp>
        <p:nvSpPr>
          <p:cNvPr id="15365" name="Объект 3"/>
          <p:cNvSpPr>
            <a:spLocks noGrp="1"/>
          </p:cNvSpPr>
          <p:nvPr>
            <p:ph sz="half" idx="2"/>
          </p:nvPr>
        </p:nvSpPr>
        <p:spPr>
          <a:xfrm>
            <a:off x="5076825" y="1989138"/>
            <a:ext cx="4114800" cy="1328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Первый корабль- буровая «Гломар Челенжер»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24950" cy="658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195513" y="228600"/>
            <a:ext cx="5311775" cy="523875"/>
          </a:xfrm>
          <a:prstGeom prst="rect">
            <a:avLst/>
          </a:prstGeom>
          <a:solidFill>
            <a:srgbClr val="92A7FE">
              <a:alpha val="29019"/>
            </a:srgbClr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i="1">
                <a:solidFill>
                  <a:srgbClr val="FFFF00"/>
                </a:solidFill>
                <a:latin typeface="Tahoma" pitchFamily="34" charset="0"/>
              </a:rPr>
              <a:t>Дно Мирового океана в </a:t>
            </a:r>
            <a:r>
              <a:rPr lang="en-US" sz="2800" i="1">
                <a:solidFill>
                  <a:srgbClr val="FFFF00"/>
                </a:solidFill>
                <a:latin typeface="Tahoma" pitchFamily="34" charset="0"/>
              </a:rPr>
              <a:t>Google</a:t>
            </a:r>
            <a:endParaRPr lang="ru-RU" sz="2800" i="1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31763" y="188913"/>
            <a:ext cx="5976937" cy="522287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i="1">
                <a:solidFill>
                  <a:srgbClr val="FFFF00"/>
                </a:solidFill>
                <a:latin typeface="Tahoma" pitchFamily="34" charset="0"/>
              </a:rPr>
              <a:t>Изучение океана из космоса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3505200" y="914400"/>
            <a:ext cx="2327275" cy="366713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i="1">
                <a:solidFill>
                  <a:srgbClr val="FFFF00"/>
                </a:solidFill>
                <a:latin typeface="Tahoma" pitchFamily="34" charset="0"/>
              </a:rPr>
              <a:t>2. Переходная зона 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5257800" y="4419600"/>
            <a:ext cx="1371600" cy="366713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Котловина 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58800" y="776288"/>
            <a:ext cx="2679700" cy="641350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i="1">
                <a:solidFill>
                  <a:srgbClr val="FFFF00"/>
                </a:solidFill>
                <a:latin typeface="Tahoma" pitchFamily="34" charset="0"/>
              </a:rPr>
              <a:t>1. Подводные окраины </a:t>
            </a:r>
          </a:p>
          <a:p>
            <a:pPr algn="ctr" eaLnBrk="1" hangingPunct="1"/>
            <a:r>
              <a:rPr lang="ru-RU" sz="1800" i="1">
                <a:solidFill>
                  <a:srgbClr val="FFFF00"/>
                </a:solidFill>
                <a:latin typeface="Tahoma" pitchFamily="34" charset="0"/>
              </a:rPr>
              <a:t> материков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2057400" y="152400"/>
            <a:ext cx="5046663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i="1">
                <a:solidFill>
                  <a:srgbClr val="FFFF00"/>
                </a:solidFill>
                <a:latin typeface="Tahoma" pitchFamily="34" charset="0"/>
              </a:rPr>
              <a:t>Рельеф дна Мирового океана</a:t>
            </a:r>
          </a:p>
        </p:txBody>
      </p:sp>
      <p:sp>
        <p:nvSpPr>
          <p:cNvPr id="18438" name="Line 25"/>
          <p:cNvSpPr>
            <a:spLocks noChangeShapeType="1"/>
          </p:cNvSpPr>
          <p:nvPr/>
        </p:nvSpPr>
        <p:spPr bwMode="auto">
          <a:xfrm>
            <a:off x="1219200" y="1600200"/>
            <a:ext cx="7924800" cy="0"/>
          </a:xfrm>
          <a:prstGeom prst="line">
            <a:avLst/>
          </a:prstGeom>
          <a:noFill/>
          <a:ln w="19050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3581400" y="1295400"/>
            <a:ext cx="0" cy="5562600"/>
          </a:xfrm>
          <a:prstGeom prst="line">
            <a:avLst/>
          </a:prstGeom>
          <a:noFill/>
          <a:ln w="19050">
            <a:solidFill>
              <a:srgbClr val="00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5257800" y="1295400"/>
            <a:ext cx="0" cy="5562600"/>
          </a:xfrm>
          <a:prstGeom prst="line">
            <a:avLst/>
          </a:prstGeom>
          <a:noFill/>
          <a:ln w="19050">
            <a:solidFill>
              <a:srgbClr val="00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Freeform 31"/>
          <p:cNvSpPr>
            <a:spLocks/>
          </p:cNvSpPr>
          <p:nvPr/>
        </p:nvSpPr>
        <p:spPr bwMode="auto">
          <a:xfrm>
            <a:off x="1225550" y="1276350"/>
            <a:ext cx="7869238" cy="5583238"/>
          </a:xfrm>
          <a:custGeom>
            <a:avLst/>
            <a:gdLst>
              <a:gd name="T0" fmla="*/ 2147483647 w 4957"/>
              <a:gd name="T1" fmla="*/ 2147483647 h 3517"/>
              <a:gd name="T2" fmla="*/ 2147483647 w 4957"/>
              <a:gd name="T3" fmla="*/ 2147483647 h 3517"/>
              <a:gd name="T4" fmla="*/ 2147483647 w 4957"/>
              <a:gd name="T5" fmla="*/ 2147483647 h 3517"/>
              <a:gd name="T6" fmla="*/ 2147483647 w 4957"/>
              <a:gd name="T7" fmla="*/ 2147483647 h 3517"/>
              <a:gd name="T8" fmla="*/ 2147483647 w 4957"/>
              <a:gd name="T9" fmla="*/ 2147483647 h 3517"/>
              <a:gd name="T10" fmla="*/ 2147483647 w 4957"/>
              <a:gd name="T11" fmla="*/ 2147483647 h 3517"/>
              <a:gd name="T12" fmla="*/ 2147483647 w 4957"/>
              <a:gd name="T13" fmla="*/ 2147483647 h 3517"/>
              <a:gd name="T14" fmla="*/ 2147483647 w 4957"/>
              <a:gd name="T15" fmla="*/ 2147483647 h 3517"/>
              <a:gd name="T16" fmla="*/ 2147483647 w 4957"/>
              <a:gd name="T17" fmla="*/ 2147483647 h 3517"/>
              <a:gd name="T18" fmla="*/ 2147483647 w 4957"/>
              <a:gd name="T19" fmla="*/ 2147483647 h 3517"/>
              <a:gd name="T20" fmla="*/ 2147483647 w 4957"/>
              <a:gd name="T21" fmla="*/ 2147483647 h 3517"/>
              <a:gd name="T22" fmla="*/ 2147483647 w 4957"/>
              <a:gd name="T23" fmla="*/ 2147483647 h 3517"/>
              <a:gd name="T24" fmla="*/ 2147483647 w 4957"/>
              <a:gd name="T25" fmla="*/ 2147483647 h 3517"/>
              <a:gd name="T26" fmla="*/ 2147483647 w 4957"/>
              <a:gd name="T27" fmla="*/ 2147483647 h 3517"/>
              <a:gd name="T28" fmla="*/ 2147483647 w 4957"/>
              <a:gd name="T29" fmla="*/ 2147483647 h 3517"/>
              <a:gd name="T30" fmla="*/ 2147483647 w 4957"/>
              <a:gd name="T31" fmla="*/ 2147483647 h 3517"/>
              <a:gd name="T32" fmla="*/ 2147483647 w 4957"/>
              <a:gd name="T33" fmla="*/ 2147483647 h 3517"/>
              <a:gd name="T34" fmla="*/ 2147483647 w 4957"/>
              <a:gd name="T35" fmla="*/ 2147483647 h 3517"/>
              <a:gd name="T36" fmla="*/ 2147483647 w 4957"/>
              <a:gd name="T37" fmla="*/ 2147483647 h 3517"/>
              <a:gd name="T38" fmla="*/ 2147483647 w 4957"/>
              <a:gd name="T39" fmla="*/ 2147483647 h 3517"/>
              <a:gd name="T40" fmla="*/ 2147483647 w 4957"/>
              <a:gd name="T41" fmla="*/ 2147483647 h 3517"/>
              <a:gd name="T42" fmla="*/ 2147483647 w 4957"/>
              <a:gd name="T43" fmla="*/ 2147483647 h 3517"/>
              <a:gd name="T44" fmla="*/ 2147483647 w 4957"/>
              <a:gd name="T45" fmla="*/ 2147483647 h 3517"/>
              <a:gd name="T46" fmla="*/ 2147483647 w 4957"/>
              <a:gd name="T47" fmla="*/ 2147483647 h 3517"/>
              <a:gd name="T48" fmla="*/ 2147483647 w 4957"/>
              <a:gd name="T49" fmla="*/ 2147483647 h 3517"/>
              <a:gd name="T50" fmla="*/ 2147483647 w 4957"/>
              <a:gd name="T51" fmla="*/ 2147483647 h 3517"/>
              <a:gd name="T52" fmla="*/ 2147483647 w 4957"/>
              <a:gd name="T53" fmla="*/ 2147483647 h 3517"/>
              <a:gd name="T54" fmla="*/ 2147483647 w 4957"/>
              <a:gd name="T55" fmla="*/ 2147483647 h 3517"/>
              <a:gd name="T56" fmla="*/ 2147483647 w 4957"/>
              <a:gd name="T57" fmla="*/ 2147483647 h 3517"/>
              <a:gd name="T58" fmla="*/ 2147483647 w 4957"/>
              <a:gd name="T59" fmla="*/ 2147483647 h 3517"/>
              <a:gd name="T60" fmla="*/ 2147483647 w 4957"/>
              <a:gd name="T61" fmla="*/ 2147483647 h 3517"/>
              <a:gd name="T62" fmla="*/ 2147483647 w 4957"/>
              <a:gd name="T63" fmla="*/ 2147483647 h 3517"/>
              <a:gd name="T64" fmla="*/ 2147483647 w 4957"/>
              <a:gd name="T65" fmla="*/ 2147483647 h 3517"/>
              <a:gd name="T66" fmla="*/ 2147483647 w 4957"/>
              <a:gd name="T67" fmla="*/ 2147483647 h 3517"/>
              <a:gd name="T68" fmla="*/ 2147483647 w 4957"/>
              <a:gd name="T69" fmla="*/ 2147483647 h 3517"/>
              <a:gd name="T70" fmla="*/ 2147483647 w 4957"/>
              <a:gd name="T71" fmla="*/ 2147483647 h 3517"/>
              <a:gd name="T72" fmla="*/ 2147483647 w 4957"/>
              <a:gd name="T73" fmla="*/ 2147483647 h 3517"/>
              <a:gd name="T74" fmla="*/ 2147483647 w 4957"/>
              <a:gd name="T75" fmla="*/ 2147483647 h 3517"/>
              <a:gd name="T76" fmla="*/ 2147483647 w 4957"/>
              <a:gd name="T77" fmla="*/ 2147483647 h 3517"/>
              <a:gd name="T78" fmla="*/ 2147483647 w 4957"/>
              <a:gd name="T79" fmla="*/ 2147483647 h 35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57"/>
              <a:gd name="T121" fmla="*/ 0 h 3517"/>
              <a:gd name="T122" fmla="*/ 4957 w 4957"/>
              <a:gd name="T123" fmla="*/ 3517 h 351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57" h="3517">
                <a:moveTo>
                  <a:pt x="0" y="213"/>
                </a:moveTo>
                <a:cubicBezTo>
                  <a:pt x="16" y="219"/>
                  <a:pt x="78" y="244"/>
                  <a:pt x="98" y="250"/>
                </a:cubicBezTo>
                <a:cubicBezTo>
                  <a:pt x="118" y="256"/>
                  <a:pt x="98" y="243"/>
                  <a:pt x="117" y="250"/>
                </a:cubicBezTo>
                <a:cubicBezTo>
                  <a:pt x="136" y="257"/>
                  <a:pt x="186" y="278"/>
                  <a:pt x="215" y="293"/>
                </a:cubicBezTo>
                <a:cubicBezTo>
                  <a:pt x="244" y="308"/>
                  <a:pt x="266" y="333"/>
                  <a:pt x="288" y="342"/>
                </a:cubicBezTo>
                <a:cubicBezTo>
                  <a:pt x="310" y="351"/>
                  <a:pt x="330" y="357"/>
                  <a:pt x="349" y="348"/>
                </a:cubicBezTo>
                <a:cubicBezTo>
                  <a:pt x="368" y="339"/>
                  <a:pt x="392" y="311"/>
                  <a:pt x="405" y="287"/>
                </a:cubicBezTo>
                <a:cubicBezTo>
                  <a:pt x="418" y="263"/>
                  <a:pt x="420" y="226"/>
                  <a:pt x="428" y="204"/>
                </a:cubicBezTo>
                <a:cubicBezTo>
                  <a:pt x="436" y="182"/>
                  <a:pt x="445" y="154"/>
                  <a:pt x="454" y="152"/>
                </a:cubicBezTo>
                <a:cubicBezTo>
                  <a:pt x="463" y="150"/>
                  <a:pt x="475" y="189"/>
                  <a:pt x="484" y="189"/>
                </a:cubicBezTo>
                <a:cubicBezTo>
                  <a:pt x="493" y="189"/>
                  <a:pt x="494" y="142"/>
                  <a:pt x="509" y="152"/>
                </a:cubicBezTo>
                <a:cubicBezTo>
                  <a:pt x="524" y="162"/>
                  <a:pt x="559" y="228"/>
                  <a:pt x="572" y="252"/>
                </a:cubicBezTo>
                <a:cubicBezTo>
                  <a:pt x="585" y="276"/>
                  <a:pt x="580" y="283"/>
                  <a:pt x="588" y="299"/>
                </a:cubicBezTo>
                <a:cubicBezTo>
                  <a:pt x="596" y="315"/>
                  <a:pt x="599" y="340"/>
                  <a:pt x="620" y="348"/>
                </a:cubicBezTo>
                <a:cubicBezTo>
                  <a:pt x="641" y="356"/>
                  <a:pt x="688" y="343"/>
                  <a:pt x="716" y="348"/>
                </a:cubicBezTo>
                <a:cubicBezTo>
                  <a:pt x="744" y="353"/>
                  <a:pt x="765" y="343"/>
                  <a:pt x="791" y="379"/>
                </a:cubicBezTo>
                <a:cubicBezTo>
                  <a:pt x="817" y="415"/>
                  <a:pt x="848" y="497"/>
                  <a:pt x="870" y="562"/>
                </a:cubicBezTo>
                <a:cubicBezTo>
                  <a:pt x="892" y="627"/>
                  <a:pt x="903" y="679"/>
                  <a:pt x="925" y="771"/>
                </a:cubicBezTo>
                <a:cubicBezTo>
                  <a:pt x="947" y="863"/>
                  <a:pt x="982" y="1055"/>
                  <a:pt x="1004" y="1116"/>
                </a:cubicBezTo>
                <a:cubicBezTo>
                  <a:pt x="1026" y="1177"/>
                  <a:pt x="1041" y="1128"/>
                  <a:pt x="1060" y="1138"/>
                </a:cubicBezTo>
                <a:cubicBezTo>
                  <a:pt x="1079" y="1148"/>
                  <a:pt x="1086" y="1170"/>
                  <a:pt x="1121" y="1175"/>
                </a:cubicBezTo>
                <a:cubicBezTo>
                  <a:pt x="1156" y="1180"/>
                  <a:pt x="1231" y="1172"/>
                  <a:pt x="1269" y="1169"/>
                </a:cubicBezTo>
                <a:cubicBezTo>
                  <a:pt x="1307" y="1166"/>
                  <a:pt x="1320" y="1158"/>
                  <a:pt x="1348" y="1157"/>
                </a:cubicBezTo>
                <a:cubicBezTo>
                  <a:pt x="1376" y="1156"/>
                  <a:pt x="1413" y="1171"/>
                  <a:pt x="1436" y="1164"/>
                </a:cubicBezTo>
                <a:cubicBezTo>
                  <a:pt x="1459" y="1157"/>
                  <a:pt x="1460" y="1154"/>
                  <a:pt x="1484" y="1116"/>
                </a:cubicBezTo>
                <a:cubicBezTo>
                  <a:pt x="1508" y="1078"/>
                  <a:pt x="1560" y="1006"/>
                  <a:pt x="1581" y="936"/>
                </a:cubicBezTo>
                <a:cubicBezTo>
                  <a:pt x="1602" y="866"/>
                  <a:pt x="1602" y="777"/>
                  <a:pt x="1612" y="697"/>
                </a:cubicBezTo>
                <a:cubicBezTo>
                  <a:pt x="1622" y="617"/>
                  <a:pt x="1629" y="504"/>
                  <a:pt x="1642" y="458"/>
                </a:cubicBezTo>
                <a:cubicBezTo>
                  <a:pt x="1655" y="412"/>
                  <a:pt x="1683" y="467"/>
                  <a:pt x="1691" y="422"/>
                </a:cubicBezTo>
                <a:cubicBezTo>
                  <a:pt x="1699" y="377"/>
                  <a:pt x="1685" y="230"/>
                  <a:pt x="1691" y="189"/>
                </a:cubicBezTo>
                <a:cubicBezTo>
                  <a:pt x="1697" y="148"/>
                  <a:pt x="1714" y="206"/>
                  <a:pt x="1728" y="176"/>
                </a:cubicBezTo>
                <a:cubicBezTo>
                  <a:pt x="1742" y="146"/>
                  <a:pt x="1759" y="24"/>
                  <a:pt x="1772" y="12"/>
                </a:cubicBezTo>
                <a:cubicBezTo>
                  <a:pt x="1785" y="0"/>
                  <a:pt x="1800" y="84"/>
                  <a:pt x="1808" y="103"/>
                </a:cubicBezTo>
                <a:cubicBezTo>
                  <a:pt x="1816" y="122"/>
                  <a:pt x="1814" y="107"/>
                  <a:pt x="1820" y="127"/>
                </a:cubicBezTo>
                <a:cubicBezTo>
                  <a:pt x="1826" y="147"/>
                  <a:pt x="1839" y="204"/>
                  <a:pt x="1845" y="225"/>
                </a:cubicBezTo>
                <a:cubicBezTo>
                  <a:pt x="1851" y="246"/>
                  <a:pt x="1848" y="243"/>
                  <a:pt x="1857" y="256"/>
                </a:cubicBezTo>
                <a:cubicBezTo>
                  <a:pt x="1866" y="269"/>
                  <a:pt x="1894" y="294"/>
                  <a:pt x="1900" y="305"/>
                </a:cubicBezTo>
                <a:cubicBezTo>
                  <a:pt x="1906" y="316"/>
                  <a:pt x="1891" y="252"/>
                  <a:pt x="1894" y="323"/>
                </a:cubicBezTo>
                <a:cubicBezTo>
                  <a:pt x="1897" y="394"/>
                  <a:pt x="1904" y="608"/>
                  <a:pt x="1916" y="732"/>
                </a:cubicBezTo>
                <a:cubicBezTo>
                  <a:pt x="1928" y="856"/>
                  <a:pt x="1948" y="988"/>
                  <a:pt x="1964" y="1068"/>
                </a:cubicBezTo>
                <a:cubicBezTo>
                  <a:pt x="1980" y="1148"/>
                  <a:pt x="1995" y="1185"/>
                  <a:pt x="2012" y="1212"/>
                </a:cubicBezTo>
                <a:cubicBezTo>
                  <a:pt x="2029" y="1239"/>
                  <a:pt x="2049" y="1190"/>
                  <a:pt x="2065" y="1230"/>
                </a:cubicBezTo>
                <a:cubicBezTo>
                  <a:pt x="2081" y="1270"/>
                  <a:pt x="2094" y="1193"/>
                  <a:pt x="2108" y="1452"/>
                </a:cubicBezTo>
                <a:cubicBezTo>
                  <a:pt x="2122" y="1711"/>
                  <a:pt x="2143" y="2535"/>
                  <a:pt x="2151" y="2787"/>
                </a:cubicBezTo>
                <a:cubicBezTo>
                  <a:pt x="2159" y="3039"/>
                  <a:pt x="2148" y="2876"/>
                  <a:pt x="2157" y="2965"/>
                </a:cubicBezTo>
                <a:cubicBezTo>
                  <a:pt x="2166" y="3054"/>
                  <a:pt x="2152" y="3517"/>
                  <a:pt x="2204" y="3324"/>
                </a:cubicBezTo>
                <a:cubicBezTo>
                  <a:pt x="2256" y="3131"/>
                  <a:pt x="2411" y="2051"/>
                  <a:pt x="2470" y="1806"/>
                </a:cubicBezTo>
                <a:cubicBezTo>
                  <a:pt x="2529" y="1561"/>
                  <a:pt x="2520" y="1845"/>
                  <a:pt x="2561" y="1855"/>
                </a:cubicBezTo>
                <a:cubicBezTo>
                  <a:pt x="2602" y="1865"/>
                  <a:pt x="2615" y="1869"/>
                  <a:pt x="2715" y="1868"/>
                </a:cubicBezTo>
                <a:cubicBezTo>
                  <a:pt x="2815" y="1867"/>
                  <a:pt x="3071" y="1878"/>
                  <a:pt x="3162" y="1849"/>
                </a:cubicBezTo>
                <a:cubicBezTo>
                  <a:pt x="3253" y="1820"/>
                  <a:pt x="3236" y="1766"/>
                  <a:pt x="3260" y="1692"/>
                </a:cubicBezTo>
                <a:cubicBezTo>
                  <a:pt x="3284" y="1618"/>
                  <a:pt x="3293" y="1498"/>
                  <a:pt x="3308" y="1404"/>
                </a:cubicBezTo>
                <a:cubicBezTo>
                  <a:pt x="3323" y="1310"/>
                  <a:pt x="3336" y="1165"/>
                  <a:pt x="3352" y="1126"/>
                </a:cubicBezTo>
                <a:cubicBezTo>
                  <a:pt x="3368" y="1087"/>
                  <a:pt x="3391" y="1179"/>
                  <a:pt x="3407" y="1169"/>
                </a:cubicBezTo>
                <a:cubicBezTo>
                  <a:pt x="3423" y="1159"/>
                  <a:pt x="3436" y="1117"/>
                  <a:pt x="3452" y="1068"/>
                </a:cubicBezTo>
                <a:cubicBezTo>
                  <a:pt x="3468" y="1019"/>
                  <a:pt x="3485" y="885"/>
                  <a:pt x="3500" y="876"/>
                </a:cubicBezTo>
                <a:cubicBezTo>
                  <a:pt x="3515" y="867"/>
                  <a:pt x="3524" y="969"/>
                  <a:pt x="3542" y="1016"/>
                </a:cubicBezTo>
                <a:cubicBezTo>
                  <a:pt x="3560" y="1063"/>
                  <a:pt x="3584" y="1140"/>
                  <a:pt x="3609" y="1157"/>
                </a:cubicBezTo>
                <a:cubicBezTo>
                  <a:pt x="3634" y="1174"/>
                  <a:pt x="3673" y="1102"/>
                  <a:pt x="3692" y="1116"/>
                </a:cubicBezTo>
                <a:cubicBezTo>
                  <a:pt x="3711" y="1130"/>
                  <a:pt x="3720" y="1201"/>
                  <a:pt x="3726" y="1243"/>
                </a:cubicBezTo>
                <a:cubicBezTo>
                  <a:pt x="3732" y="1285"/>
                  <a:pt x="3716" y="1352"/>
                  <a:pt x="3726" y="1371"/>
                </a:cubicBezTo>
                <a:cubicBezTo>
                  <a:pt x="3736" y="1390"/>
                  <a:pt x="3774" y="1301"/>
                  <a:pt x="3788" y="1356"/>
                </a:cubicBezTo>
                <a:cubicBezTo>
                  <a:pt x="3802" y="1411"/>
                  <a:pt x="3803" y="1622"/>
                  <a:pt x="3811" y="1702"/>
                </a:cubicBezTo>
                <a:cubicBezTo>
                  <a:pt x="3819" y="1782"/>
                  <a:pt x="3832" y="1801"/>
                  <a:pt x="3836" y="1836"/>
                </a:cubicBezTo>
                <a:cubicBezTo>
                  <a:pt x="3840" y="1871"/>
                  <a:pt x="3836" y="1895"/>
                  <a:pt x="3836" y="1911"/>
                </a:cubicBezTo>
                <a:cubicBezTo>
                  <a:pt x="3836" y="1927"/>
                  <a:pt x="3732" y="1928"/>
                  <a:pt x="3836" y="1932"/>
                </a:cubicBezTo>
                <a:cubicBezTo>
                  <a:pt x="3940" y="1936"/>
                  <a:pt x="4336" y="1938"/>
                  <a:pt x="4460" y="1932"/>
                </a:cubicBezTo>
                <a:cubicBezTo>
                  <a:pt x="4584" y="1926"/>
                  <a:pt x="4554" y="1952"/>
                  <a:pt x="4577" y="1898"/>
                </a:cubicBezTo>
                <a:cubicBezTo>
                  <a:pt x="4600" y="1844"/>
                  <a:pt x="4585" y="1750"/>
                  <a:pt x="4596" y="1610"/>
                </a:cubicBezTo>
                <a:cubicBezTo>
                  <a:pt x="4607" y="1470"/>
                  <a:pt x="4633" y="1212"/>
                  <a:pt x="4645" y="1059"/>
                </a:cubicBezTo>
                <a:cubicBezTo>
                  <a:pt x="4657" y="906"/>
                  <a:pt x="4660" y="796"/>
                  <a:pt x="4669" y="691"/>
                </a:cubicBezTo>
                <a:cubicBezTo>
                  <a:pt x="4678" y="586"/>
                  <a:pt x="4692" y="509"/>
                  <a:pt x="4700" y="428"/>
                </a:cubicBezTo>
                <a:cubicBezTo>
                  <a:pt x="4708" y="347"/>
                  <a:pt x="4710" y="254"/>
                  <a:pt x="4718" y="207"/>
                </a:cubicBezTo>
                <a:cubicBezTo>
                  <a:pt x="4726" y="160"/>
                  <a:pt x="4738" y="150"/>
                  <a:pt x="4749" y="146"/>
                </a:cubicBezTo>
                <a:cubicBezTo>
                  <a:pt x="4760" y="142"/>
                  <a:pt x="4770" y="126"/>
                  <a:pt x="4786" y="183"/>
                </a:cubicBezTo>
                <a:cubicBezTo>
                  <a:pt x="4802" y="240"/>
                  <a:pt x="4826" y="313"/>
                  <a:pt x="4844" y="492"/>
                </a:cubicBezTo>
                <a:cubicBezTo>
                  <a:pt x="4862" y="671"/>
                  <a:pt x="4884" y="1108"/>
                  <a:pt x="4892" y="1260"/>
                </a:cubicBezTo>
                <a:cubicBezTo>
                  <a:pt x="4900" y="1412"/>
                  <a:pt x="4892" y="1316"/>
                  <a:pt x="4892" y="1404"/>
                </a:cubicBezTo>
                <a:cubicBezTo>
                  <a:pt x="4892" y="1492"/>
                  <a:pt x="4890" y="1708"/>
                  <a:pt x="4890" y="1788"/>
                </a:cubicBezTo>
                <a:cubicBezTo>
                  <a:pt x="4890" y="1868"/>
                  <a:pt x="4881" y="1864"/>
                  <a:pt x="4892" y="1884"/>
                </a:cubicBezTo>
                <a:cubicBezTo>
                  <a:pt x="4903" y="1904"/>
                  <a:pt x="4944" y="1906"/>
                  <a:pt x="4957" y="1911"/>
                </a:cubicBezTo>
              </a:path>
            </a:pathLst>
          </a:custGeom>
          <a:noFill/>
          <a:ln w="28575" cap="flat" cmpd="sng">
            <a:solidFill>
              <a:srgbClr val="66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Text Box 18"/>
          <p:cNvSpPr txBox="1">
            <a:spLocks noChangeArrowheads="1"/>
          </p:cNvSpPr>
          <p:nvPr/>
        </p:nvSpPr>
        <p:spPr bwMode="auto">
          <a:xfrm>
            <a:off x="1143000" y="1676400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200 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1219200" y="4267200"/>
            <a:ext cx="7924800" cy="0"/>
          </a:xfrm>
          <a:prstGeom prst="line">
            <a:avLst/>
          </a:prstGeom>
          <a:noFill/>
          <a:ln w="19050">
            <a:solidFill>
              <a:srgbClr val="00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1219200" y="3200400"/>
            <a:ext cx="7924800" cy="0"/>
          </a:xfrm>
          <a:prstGeom prst="line">
            <a:avLst/>
          </a:prstGeom>
          <a:noFill/>
          <a:ln w="19050">
            <a:solidFill>
              <a:srgbClr val="00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1752600" y="1828800"/>
            <a:ext cx="7391400" cy="0"/>
          </a:xfrm>
          <a:prstGeom prst="line">
            <a:avLst/>
          </a:prstGeom>
          <a:noFill/>
          <a:ln w="19050">
            <a:solidFill>
              <a:srgbClr val="00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1143000" y="4191000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5 000  </a:t>
            </a:r>
          </a:p>
        </p:txBody>
      </p:sp>
      <p:sp>
        <p:nvSpPr>
          <p:cNvPr id="18447" name="Text Box 19"/>
          <p:cNvSpPr txBox="1">
            <a:spLocks noChangeArrowheads="1"/>
          </p:cNvSpPr>
          <p:nvPr/>
        </p:nvSpPr>
        <p:spPr bwMode="auto">
          <a:xfrm>
            <a:off x="1143000" y="3124200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3 000 </a:t>
            </a: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1219200" y="6629400"/>
            <a:ext cx="7772400" cy="0"/>
          </a:xfrm>
          <a:prstGeom prst="line">
            <a:avLst/>
          </a:prstGeom>
          <a:noFill/>
          <a:ln w="19050">
            <a:solidFill>
              <a:srgbClr val="00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9" name="Text Box 21"/>
          <p:cNvSpPr txBox="1">
            <a:spLocks noChangeArrowheads="1"/>
          </p:cNvSpPr>
          <p:nvPr/>
        </p:nvSpPr>
        <p:spPr bwMode="auto">
          <a:xfrm>
            <a:off x="1143000" y="63246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11 022  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6421438" y="914400"/>
            <a:ext cx="1889125" cy="366713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i="1">
                <a:solidFill>
                  <a:srgbClr val="FFFF00"/>
                </a:solidFill>
                <a:latin typeface="Tahoma" pitchFamily="34" charset="0"/>
              </a:rPr>
              <a:t>3. Ложе океана 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1524000" y="1981200"/>
            <a:ext cx="1006475" cy="366713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Шельф </a:t>
            </a:r>
          </a:p>
        </p:txBody>
      </p:sp>
      <p:pic>
        <p:nvPicPr>
          <p:cNvPr id="18452" name="Picture 13" descr="Глуб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025525" cy="5086350"/>
          </a:xfrm>
          <a:prstGeom prst="rect">
            <a:avLst/>
          </a:prstGeom>
          <a:noFill/>
          <a:ln w="9525">
            <a:solidFill>
              <a:srgbClr val="AEBD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1676400" y="2590800"/>
            <a:ext cx="1006475" cy="366713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Склон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3962400" y="1905000"/>
            <a:ext cx="1371600" cy="641350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Островные дуги 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3657600" y="6172200"/>
            <a:ext cx="1006475" cy="366713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Желоб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7239000" y="4419600"/>
            <a:ext cx="1371600" cy="366713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Котловина 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6248400" y="2209800"/>
            <a:ext cx="1006475" cy="366713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СОХ 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7620000" y="1905000"/>
            <a:ext cx="1143000" cy="482600"/>
          </a:xfrm>
          <a:prstGeom prst="rect">
            <a:avLst/>
          </a:prstGeom>
          <a:solidFill>
            <a:srgbClr val="92A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600" i="1">
                <a:solidFill>
                  <a:srgbClr val="663300"/>
                </a:solidFill>
                <a:latin typeface="Tahoma" pitchFamily="34" charset="0"/>
              </a:rPr>
              <a:t>Вулканич. острова</a:t>
            </a:r>
          </a:p>
        </p:txBody>
      </p:sp>
      <p:sp>
        <p:nvSpPr>
          <p:cNvPr id="18459" name="Text Box 35"/>
          <p:cNvSpPr txBox="1">
            <a:spLocks noChangeArrowheads="1"/>
          </p:cNvSpPr>
          <p:nvPr/>
        </p:nvSpPr>
        <p:spPr bwMode="auto">
          <a:xfrm>
            <a:off x="0" y="6324600"/>
            <a:ext cx="1235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500" i="1">
                <a:solidFill>
                  <a:schemeClr val="bg1"/>
                </a:solidFill>
                <a:latin typeface="Tahoma" pitchFamily="34" charset="0"/>
              </a:rPr>
              <a:t>Глубины, 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8" grpId="0" animBg="1" autoUpdateAnimBg="0"/>
      <p:bldP spid="15407" grpId="0" animBg="1" autoUpdateAnimBg="0"/>
      <p:bldP spid="15397" grpId="0" animBg="1" autoUpdateAnimBg="0"/>
      <p:bldP spid="15387" grpId="0" animBg="1"/>
      <p:bldP spid="15388" grpId="0" animBg="1"/>
      <p:bldP spid="15392" grpId="0" animBg="1"/>
      <p:bldP spid="15393" grpId="0" animBg="1"/>
      <p:bldP spid="15394" grpId="0" animBg="1"/>
      <p:bldP spid="15396" grpId="0" animBg="1"/>
      <p:bldP spid="15399" grpId="0" animBg="1" autoUpdateAnimBg="0"/>
      <p:bldP spid="15400" grpId="0" animBg="1" autoUpdateAnimBg="0"/>
      <p:bldP spid="15401" grpId="0" animBg="1" autoUpdateAnimBg="0"/>
      <p:bldP spid="15402" grpId="0" animBg="1" autoUpdateAnimBg="0"/>
      <p:bldP spid="15403" grpId="0" animBg="1" autoUpdateAnimBg="0"/>
      <p:bldP spid="15404" grpId="0" animBg="1" autoUpdateAnimBg="0"/>
      <p:bldP spid="15405" grpId="0" animBg="1" autoUpdateAnimBg="0"/>
      <p:bldP spid="1540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8" name="Line 260"/>
          <p:cNvSpPr>
            <a:spLocks noChangeShapeType="1"/>
          </p:cNvSpPr>
          <p:nvPr/>
        </p:nvSpPr>
        <p:spPr bwMode="auto">
          <a:xfrm flipV="1">
            <a:off x="4648200" y="1371600"/>
            <a:ext cx="1219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49" name="Line 261"/>
          <p:cNvSpPr>
            <a:spLocks noChangeShapeType="1"/>
          </p:cNvSpPr>
          <p:nvPr/>
        </p:nvSpPr>
        <p:spPr bwMode="auto">
          <a:xfrm>
            <a:off x="4648200" y="1905000"/>
            <a:ext cx="12192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52" name="AutoShape 264"/>
          <p:cNvSpPr>
            <a:spLocks noChangeArrowheads="1"/>
          </p:cNvSpPr>
          <p:nvPr/>
        </p:nvSpPr>
        <p:spPr bwMode="auto">
          <a:xfrm>
            <a:off x="5867400" y="11430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Шельф  </a:t>
            </a:r>
          </a:p>
        </p:txBody>
      </p:sp>
      <p:sp>
        <p:nvSpPr>
          <p:cNvPr id="36869" name="Text Box 272"/>
          <p:cNvSpPr txBox="1">
            <a:spLocks noChangeArrowheads="1"/>
          </p:cNvSpPr>
          <p:nvPr/>
        </p:nvSpPr>
        <p:spPr bwMode="auto">
          <a:xfrm>
            <a:off x="2057400" y="228600"/>
            <a:ext cx="5046663" cy="528638"/>
          </a:xfrm>
          <a:prstGeom prst="rect">
            <a:avLst/>
          </a:prstGeom>
          <a:solidFill>
            <a:srgbClr val="92A7FE">
              <a:alpha val="20000"/>
            </a:srgbClr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accent6"/>
                </a:solidFill>
                <a:latin typeface="Tahoma" pitchFamily="34" charset="0"/>
              </a:rPr>
              <a:t>Рельеф дна Мирового океана</a:t>
            </a:r>
          </a:p>
        </p:txBody>
      </p:sp>
      <p:sp>
        <p:nvSpPr>
          <p:cNvPr id="12561" name="AutoShape 273"/>
          <p:cNvSpPr>
            <a:spLocks noChangeArrowheads="1"/>
          </p:cNvSpPr>
          <p:nvPr/>
        </p:nvSpPr>
        <p:spPr bwMode="auto">
          <a:xfrm>
            <a:off x="5867400" y="1676400"/>
            <a:ext cx="28956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Материковый склон </a:t>
            </a:r>
          </a:p>
        </p:txBody>
      </p:sp>
      <p:sp>
        <p:nvSpPr>
          <p:cNvPr id="12562" name="AutoShape 274"/>
          <p:cNvSpPr>
            <a:spLocks noChangeArrowheads="1"/>
          </p:cNvSpPr>
          <p:nvPr/>
        </p:nvSpPr>
        <p:spPr bwMode="auto">
          <a:xfrm>
            <a:off x="5867400" y="22860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Материковый остров </a:t>
            </a:r>
          </a:p>
        </p:txBody>
      </p:sp>
      <p:sp>
        <p:nvSpPr>
          <p:cNvPr id="12563" name="Line 275"/>
          <p:cNvSpPr>
            <a:spLocks noChangeShapeType="1"/>
          </p:cNvSpPr>
          <p:nvPr/>
        </p:nvSpPr>
        <p:spPr bwMode="auto">
          <a:xfrm>
            <a:off x="4648200" y="2057400"/>
            <a:ext cx="1219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66" name="AutoShape 278"/>
          <p:cNvSpPr>
            <a:spLocks noChangeArrowheads="1"/>
          </p:cNvSpPr>
          <p:nvPr/>
        </p:nvSpPr>
        <p:spPr bwMode="auto">
          <a:xfrm>
            <a:off x="5791200" y="32766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Глубоководные желоба </a:t>
            </a:r>
          </a:p>
        </p:txBody>
      </p:sp>
      <p:sp>
        <p:nvSpPr>
          <p:cNvPr id="12567" name="AutoShape 279"/>
          <p:cNvSpPr>
            <a:spLocks noChangeArrowheads="1"/>
          </p:cNvSpPr>
          <p:nvPr/>
        </p:nvSpPr>
        <p:spPr bwMode="auto">
          <a:xfrm>
            <a:off x="5791200" y="38100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Островные дуги </a:t>
            </a:r>
          </a:p>
        </p:txBody>
      </p:sp>
      <p:sp>
        <p:nvSpPr>
          <p:cNvPr id="12568" name="Line 280"/>
          <p:cNvSpPr>
            <a:spLocks noChangeShapeType="1"/>
          </p:cNvSpPr>
          <p:nvPr/>
        </p:nvSpPr>
        <p:spPr bwMode="auto">
          <a:xfrm flipV="1">
            <a:off x="4648200" y="3505200"/>
            <a:ext cx="1143000" cy="152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69" name="Line 281"/>
          <p:cNvSpPr>
            <a:spLocks noChangeShapeType="1"/>
          </p:cNvSpPr>
          <p:nvPr/>
        </p:nvSpPr>
        <p:spPr bwMode="auto">
          <a:xfrm>
            <a:off x="4648200" y="3810000"/>
            <a:ext cx="1143000" cy="152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70" name="AutoShape 282"/>
          <p:cNvSpPr>
            <a:spLocks noChangeArrowheads="1"/>
          </p:cNvSpPr>
          <p:nvPr/>
        </p:nvSpPr>
        <p:spPr bwMode="auto">
          <a:xfrm>
            <a:off x="5791200" y="48006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Котловины  </a:t>
            </a:r>
          </a:p>
        </p:txBody>
      </p:sp>
      <p:sp>
        <p:nvSpPr>
          <p:cNvPr id="12571" name="AutoShape 283"/>
          <p:cNvSpPr>
            <a:spLocks noChangeArrowheads="1"/>
          </p:cNvSpPr>
          <p:nvPr/>
        </p:nvSpPr>
        <p:spPr bwMode="auto">
          <a:xfrm>
            <a:off x="5791200" y="5410200"/>
            <a:ext cx="2895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Срединно- </a:t>
            </a:r>
          </a:p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океанические хребты  </a:t>
            </a:r>
          </a:p>
        </p:txBody>
      </p:sp>
      <p:sp>
        <p:nvSpPr>
          <p:cNvPr id="12572" name="AutoShape 284"/>
          <p:cNvSpPr>
            <a:spLocks noChangeArrowheads="1"/>
          </p:cNvSpPr>
          <p:nvPr/>
        </p:nvSpPr>
        <p:spPr bwMode="auto">
          <a:xfrm>
            <a:off x="5791200" y="60960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Вулканические острова </a:t>
            </a:r>
          </a:p>
        </p:txBody>
      </p:sp>
      <p:sp>
        <p:nvSpPr>
          <p:cNvPr id="12573" name="Line 285"/>
          <p:cNvSpPr>
            <a:spLocks noChangeShapeType="1"/>
          </p:cNvSpPr>
          <p:nvPr/>
        </p:nvSpPr>
        <p:spPr bwMode="auto">
          <a:xfrm flipV="1">
            <a:off x="4724400" y="5029200"/>
            <a:ext cx="1066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74" name="Line 286"/>
          <p:cNvSpPr>
            <a:spLocks noChangeShapeType="1"/>
          </p:cNvSpPr>
          <p:nvPr/>
        </p:nvSpPr>
        <p:spPr bwMode="auto">
          <a:xfrm>
            <a:off x="4724400" y="5638800"/>
            <a:ext cx="1066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75" name="Line 287"/>
          <p:cNvSpPr>
            <a:spLocks noChangeShapeType="1"/>
          </p:cNvSpPr>
          <p:nvPr/>
        </p:nvSpPr>
        <p:spPr bwMode="auto">
          <a:xfrm>
            <a:off x="4724400" y="5791200"/>
            <a:ext cx="10668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65" name="AutoShape 277"/>
          <p:cNvSpPr>
            <a:spLocks noChangeArrowheads="1"/>
          </p:cNvSpPr>
          <p:nvPr/>
        </p:nvSpPr>
        <p:spPr bwMode="auto">
          <a:xfrm>
            <a:off x="1066800" y="5257800"/>
            <a:ext cx="3657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BDFE"/>
              </a:gs>
              <a:gs pos="100000">
                <a:srgbClr val="7C7CDE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53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200" i="1">
                <a:solidFill>
                  <a:srgbClr val="00003A"/>
                </a:solidFill>
                <a:latin typeface="Tahoma" pitchFamily="34" charset="0"/>
              </a:rPr>
              <a:t>3. Ложе океана </a:t>
            </a:r>
          </a:p>
        </p:txBody>
      </p:sp>
      <p:sp>
        <p:nvSpPr>
          <p:cNvPr id="12550" name="AutoShape 262"/>
          <p:cNvSpPr>
            <a:spLocks noChangeArrowheads="1"/>
          </p:cNvSpPr>
          <p:nvPr/>
        </p:nvSpPr>
        <p:spPr bwMode="auto">
          <a:xfrm>
            <a:off x="990600" y="1524000"/>
            <a:ext cx="3657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BDFE"/>
              </a:gs>
              <a:gs pos="100000">
                <a:srgbClr val="7C7CDE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53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200" i="1">
                <a:solidFill>
                  <a:srgbClr val="00003A"/>
                </a:solidFill>
                <a:latin typeface="Tahoma" pitchFamily="34" charset="0"/>
              </a:rPr>
              <a:t>1. Подводные окраины </a:t>
            </a:r>
          </a:p>
          <a:p>
            <a:pPr algn="ctr"/>
            <a:r>
              <a:rPr kumimoji="1" lang="ru-RU" sz="2200" i="1">
                <a:solidFill>
                  <a:srgbClr val="00003A"/>
                </a:solidFill>
                <a:latin typeface="Tahoma" pitchFamily="34" charset="0"/>
              </a:rPr>
              <a:t>  материков </a:t>
            </a:r>
          </a:p>
        </p:txBody>
      </p:sp>
      <p:sp>
        <p:nvSpPr>
          <p:cNvPr id="12564" name="AutoShape 276"/>
          <p:cNvSpPr>
            <a:spLocks noChangeArrowheads="1"/>
          </p:cNvSpPr>
          <p:nvPr/>
        </p:nvSpPr>
        <p:spPr bwMode="auto">
          <a:xfrm>
            <a:off x="990600" y="3352800"/>
            <a:ext cx="3657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BDFE"/>
              </a:gs>
              <a:gs pos="100000">
                <a:srgbClr val="7C7CDE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53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200" i="1">
                <a:solidFill>
                  <a:srgbClr val="00003A"/>
                </a:solidFill>
                <a:latin typeface="Tahoma" pitchFamily="34" charset="0"/>
              </a:rPr>
              <a:t>2. Переходная зона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8" grpId="0" animBg="1"/>
      <p:bldP spid="12549" grpId="0" animBg="1"/>
      <p:bldP spid="12552" grpId="0" animBg="1" autoUpdateAnimBg="0"/>
      <p:bldP spid="12561" grpId="0" animBg="1" autoUpdateAnimBg="0"/>
      <p:bldP spid="12562" grpId="0" animBg="1" autoUpdateAnimBg="0"/>
      <p:bldP spid="12563" grpId="0" animBg="1"/>
      <p:bldP spid="12566" grpId="0" animBg="1" autoUpdateAnimBg="0"/>
      <p:bldP spid="12567" grpId="0" animBg="1" autoUpdateAnimBg="0"/>
      <p:bldP spid="12568" grpId="0" animBg="1"/>
      <p:bldP spid="12569" grpId="0" animBg="1"/>
      <p:bldP spid="12570" grpId="0" animBg="1" autoUpdateAnimBg="0"/>
      <p:bldP spid="12571" grpId="0" animBg="1" autoUpdateAnimBg="0"/>
      <p:bldP spid="12572" grpId="0" animBg="1" autoUpdateAnimBg="0"/>
      <p:bldP spid="12573" grpId="0" animBg="1"/>
      <p:bldP spid="12574" grpId="0" animBg="1"/>
      <p:bldP spid="12575" grpId="0" animBg="1"/>
      <p:bldP spid="12565" grpId="0" animBg="1" autoUpdateAnimBg="0"/>
      <p:bldP spid="12550" grpId="0" animBg="1" autoUpdateAnimBg="0"/>
      <p:bldP spid="12564" grpId="0" animBg="1" autoUpdateAnimBg="0"/>
    </p:bldLst>
  </p:timing>
</p:sld>
</file>

<file path=ppt/theme/theme1.xml><?xml version="1.0" encoding="utf-8"?>
<a:theme xmlns:a="http://schemas.openxmlformats.org/drawingml/2006/main" name="Тема2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808</TotalTime>
  <Words>332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User</cp:lastModifiedBy>
  <cp:revision>39</cp:revision>
  <dcterms:created xsi:type="dcterms:W3CDTF">2008-12-07T12:09:20Z</dcterms:created>
  <dcterms:modified xsi:type="dcterms:W3CDTF">2016-05-11T13:28:54Z</dcterms:modified>
</cp:coreProperties>
</file>