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76" r:id="rId3"/>
    <p:sldId id="271" r:id="rId4"/>
    <p:sldId id="258" r:id="rId5"/>
    <p:sldId id="259" r:id="rId6"/>
    <p:sldId id="274" r:id="rId7"/>
    <p:sldId id="272" r:id="rId8"/>
    <p:sldId id="260" r:id="rId9"/>
    <p:sldId id="273" r:id="rId10"/>
    <p:sldId id="268" r:id="rId11"/>
    <p:sldId id="261" r:id="rId12"/>
    <p:sldId id="262" r:id="rId13"/>
    <p:sldId id="263" r:id="rId14"/>
    <p:sldId id="265" r:id="rId15"/>
    <p:sldId id="275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53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 varScale="1">
        <p:scale>
          <a:sx n="41" d="100"/>
          <a:sy n="41" d="100"/>
        </p:scale>
        <p:origin x="-6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5ADAA6-0ED1-48AE-872F-6D70F50786D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4050-04FE-40C3-B200-BAEE01167C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229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74050-04FE-40C3-B200-BAEE01167C2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74050-04FE-40C3-B200-BAEE01167C2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FAA2DF-9213-43D2-B9AE-D36B17E1238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2F6E87D-1F25-4DC7-B305-9561DBCBCB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hyperlink" Target="http://lizmult.ru/load/2-1-0-68" TargetMode="External"/><Relationship Id="rId18" Type="http://schemas.openxmlformats.org/officeDocument/2006/relationships/image" Target="../media/image51.jpeg"/><Relationship Id="rId3" Type="http://schemas.openxmlformats.org/officeDocument/2006/relationships/hyperlink" Target="http://lizmult.ru/load/2-1-0-97" TargetMode="External"/><Relationship Id="rId21" Type="http://schemas.openxmlformats.org/officeDocument/2006/relationships/hyperlink" Target="http://lizmult.ru/load/doktor_ajbolit/2-1-0-664" TargetMode="External"/><Relationship Id="rId7" Type="http://schemas.openxmlformats.org/officeDocument/2006/relationships/hyperlink" Target="http://www.getmovies.ru/details.aspx?item=96904&amp;ref=90" TargetMode="External"/><Relationship Id="rId12" Type="http://schemas.openxmlformats.org/officeDocument/2006/relationships/image" Target="../media/image48.jpeg"/><Relationship Id="rId17" Type="http://schemas.openxmlformats.org/officeDocument/2006/relationships/hyperlink" Target="http://lizmult.ru/load/ded_moroz_i_seryj_volk/2-1-0-142" TargetMode="External"/><Relationship Id="rId2" Type="http://schemas.openxmlformats.org/officeDocument/2006/relationships/image" Target="../media/image43.jpeg"/><Relationship Id="rId16" Type="http://schemas.openxmlformats.org/officeDocument/2006/relationships/image" Target="../media/image50.jpeg"/><Relationship Id="rId20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hyperlink" Target="http://lizmult.ru/load/2-1-0-39" TargetMode="External"/><Relationship Id="rId24" Type="http://schemas.openxmlformats.org/officeDocument/2006/relationships/image" Target="../media/image54.jpeg"/><Relationship Id="rId5" Type="http://schemas.openxmlformats.org/officeDocument/2006/relationships/hyperlink" Target="http://lizmult.ru/load/skachat_winni_pooh/2-1-0-54" TargetMode="External"/><Relationship Id="rId15" Type="http://schemas.openxmlformats.org/officeDocument/2006/relationships/hyperlink" Target="http://lizmult.ru/load/alenkij_cvetochek/2-1-0-146" TargetMode="External"/><Relationship Id="rId23" Type="http://schemas.openxmlformats.org/officeDocument/2006/relationships/hyperlink" Target="http://lizmult.ru/load/nu_pogodi/2-1-0-29" TargetMode="External"/><Relationship Id="rId10" Type="http://schemas.openxmlformats.org/officeDocument/2006/relationships/image" Target="../media/image47.jpeg"/><Relationship Id="rId19" Type="http://schemas.openxmlformats.org/officeDocument/2006/relationships/hyperlink" Target="http://lizmult.ru/load/2-1-0-93" TargetMode="External"/><Relationship Id="rId4" Type="http://schemas.openxmlformats.org/officeDocument/2006/relationships/image" Target="../media/image44.jpeg"/><Relationship Id="rId9" Type="http://schemas.openxmlformats.org/officeDocument/2006/relationships/hyperlink" Target="http://lizmult.ru/load/2-1-0-115" TargetMode="External"/><Relationship Id="rId14" Type="http://schemas.openxmlformats.org/officeDocument/2006/relationships/image" Target="../media/image49.jpeg"/><Relationship Id="rId22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centaurbook.ru/kollektsii.html" TargetMode="External"/><Relationship Id="rId3" Type="http://schemas.openxmlformats.org/officeDocument/2006/relationships/hyperlink" Target="http://my-filmi.moy.su/load/sojuzmultfilm/15" TargetMode="External"/><Relationship Id="rId7" Type="http://schemas.openxmlformats.org/officeDocument/2006/relationships/hyperlink" Target="http://diary.ru/~tentoomushi/?tag=50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crasheno.ru/page/6" TargetMode="External"/><Relationship Id="rId11" Type="http://schemas.openxmlformats.org/officeDocument/2006/relationships/hyperlink" Target="http://lizmult.ru/load/2-8-3" TargetMode="External"/><Relationship Id="rId5" Type="http://schemas.openxmlformats.org/officeDocument/2006/relationships/hyperlink" Target="http://lizmult.ru/load/2-2-2" TargetMode="External"/><Relationship Id="rId10" Type="http://schemas.openxmlformats.org/officeDocument/2006/relationships/hyperlink" Target="http://www.ntown.ru/catalog197_1.html" TargetMode="External"/><Relationship Id="rId4" Type="http://schemas.openxmlformats.org/officeDocument/2006/relationships/hyperlink" Target="http://mul.3dn.ru/index/vovka_v_tridevjatom_carstve/0-155" TargetMode="External"/><Relationship Id="rId9" Type="http://schemas.openxmlformats.org/officeDocument/2006/relationships/hyperlink" Target="http://crossstiching.blogspot.com/2011/04/blog-post_25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2" Type="http://schemas.openxmlformats.org/officeDocument/2006/relationships/audio" Target="file:///F:\&#1086;&#1090;&#1082;.&#1091;&#1088;.%20&#1088;&#1091;&#1089;&#1082;\Dj%20Smash%20-%20&#1042;%20&#1075;&#1086;&#1089;&#1090;&#1103;&#1093;%20&#1091;%20&#1089;&#1082;&#1072;&#1079;&#1082;&#1080;%20&#1085;&#1072;&#1095;&#1072;&#1083;&#1086;.mp3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&#1090;&#1082;.&#1091;&#1088;.%20&#1088;&#1091;&#1089;&#1082;\&#1050;&#1086;&#1083;&#1080;&#1073;&#1088;&#1080;(1%20&#1089;&#1086;&#1089;&#1090;&#1072;&#1074;)&#1085;&#1072;&#1095;&#1072;&#1083;&#1086;%20&#1076;&#1083;&#1103;%20&#1089;&#1082;&#1072;&#1079;&#1082;&#1080;%20-%20&#1087;&#1077;&#1090;&#1091;&#1093;,%20&#1076;&#1074;&#1077;&#1088;&#1100;.%20-%20&#1056;&#1077;&#1087;&#1082;&#1072;%20=======%20&#1080;&#1074;&#1072;&#1085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hyperlink" Target="http://diary.ru/~tentoomushi/p93152507.htm?oa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836712"/>
            <a:ext cx="8305800" cy="2376264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мы знаем об имени существительном</a:t>
            </a:r>
            <a:r>
              <a:rPr lang="en-US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929066"/>
            <a:ext cx="8305800" cy="2305396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 -обобщение</a:t>
            </a:r>
            <a:b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«</a:t>
            </a:r>
            <a:r>
              <a:rPr lang="ru-RU" sz="3600" dirty="0" smtClean="0">
                <a:solidFill>
                  <a:srgbClr val="FFFF00"/>
                </a:solidFill>
              </a:rPr>
              <a:t>Сказка-ложь,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да в ней намек!»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356502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Владения он:</a:t>
            </a:r>
            <a:endParaRPr lang="ru-RU" sz="4000" b="1" i="1" dirty="0"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Предметами злыми и добрыми.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Родами женским, мужским и средним.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Числами множественным и единственным.</a:t>
            </a:r>
          </a:p>
          <a:p>
            <a:endParaRPr lang="ru-RU" dirty="0"/>
          </a:p>
        </p:txBody>
      </p:sp>
      <p:pic>
        <p:nvPicPr>
          <p:cNvPr id="74754" name="Picture 2" descr="C:\Users\user12\Документы\Галушкина М.П\рис\1320177060_kinopoisk_ru-ivan-tsarevich-i-seriy-volk-17226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66"/>
            <a:ext cx="3000396" cy="1975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55" name="Picture 3" descr="C:\Users\user12\Документы\Галушкина М.П\рис\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428868"/>
            <a:ext cx="2357454" cy="23266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57" name="Picture 5" descr="http://kinder-surprise.ru/uploads/2006/11/egg_vinn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755515"/>
            <a:ext cx="2286016" cy="16978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4759" name="Picture 7" descr="http://t3.gstatic.com/images?q=tbn:ANd9GcTg83w3iovE4wm3_Pgr7yH-fTQoKLU4V85zvRJrxQ1jjYt901j5Y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22" y="4509120"/>
            <a:ext cx="5386385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49808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Падежами: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429188" cy="4762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И.п. (Кто? Что?)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Р. п. (Кого? Чего?)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Д. п. (Кому? Чему?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                                     </a:t>
            </a:r>
          </a:p>
          <a:p>
            <a:r>
              <a:rPr lang="ru-RU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В.п. (Кого? Что?)</a:t>
            </a:r>
          </a:p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Т.п. (Кем? Чем?)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П.п. ( О ком? О чем?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285860"/>
            <a:ext cx="3143272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  с   после  вокруг  от  около  до для   без   из   по к    во   о   в   под  через  про на  за    с  со за  перед   под   над   об при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между при  о на в во    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004048" y="1676400"/>
            <a:ext cx="3006500" cy="483395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929190" y="1071546"/>
            <a:ext cx="3296440" cy="37862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22960" lvl="1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http://t0.gstatic.com/images?q=tbn:ANd9GcRAT3M5Y6iXmG-NfXqb-iwYrAl30MGyiGVV_Z_Z8-2Hyacbd4jA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4643446"/>
            <a:ext cx="2466975" cy="1847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t3.gstatic.com/images?q=tbn:ANd9GcR8scJ3s5tAoojs1w_9ReG6m0c0RvmQ6rkT7AWpVoCVY0y-Zmol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643446"/>
            <a:ext cx="1700212" cy="19478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t3.gstatic.com/images?q=tbn:ANd9GcQPcOU4nRpBk2fa7c09YqZSnN85z_iEo9mxpdMQuso_f439m6aJ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929198"/>
            <a:ext cx="164307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Укажи падежи </a:t>
            </a:r>
            <a:endParaRPr lang="ru-RU" sz="40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322712" cy="2553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Дружить со  </a:t>
            </a:r>
            <a:r>
              <a:rPr lang="ru-RU" sz="2400" dirty="0" err="1" smtClean="0">
                <a:solidFill>
                  <a:srgbClr val="C00000"/>
                </a:solidFill>
              </a:rPr>
              <a:t>Шреком</a:t>
            </a:r>
            <a:r>
              <a:rPr lang="ru-RU" sz="2400" dirty="0" smtClean="0">
                <a:solidFill>
                  <a:srgbClr val="C00000"/>
                </a:solidFill>
              </a:rPr>
              <a:t>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у   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Чипполино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лук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,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         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0742" y="1484784"/>
            <a:ext cx="5433258" cy="468726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любить бабушку,</a:t>
            </a:r>
            <a:r>
              <a:rPr lang="ru-RU" sz="2400" b="1" dirty="0" smtClean="0">
                <a:solidFill>
                  <a:srgbClr val="7030A0"/>
                </a:solidFill>
              </a:rPr>
              <a:t>      принцесса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рассердилась,  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живёт в воде,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под носом не видеть.</a:t>
            </a:r>
          </a:p>
        </p:txBody>
      </p:sp>
      <p:pic>
        <p:nvPicPr>
          <p:cNvPr id="6146" name="Picture 2" descr="http://t3.gstatic.com/images?q=tbn:ANd9GcTGZBMCo9NwEkIM3BbJWQlX0ldyBeXhllo8oTMnSkOAyq5hsTM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068960"/>
            <a:ext cx="1800200" cy="1863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t1.gstatic.com/images?q=tbn:ANd9GcQa4QS8IrM5bD0gGv-SXux2F67F-sR2LtElAEdh5xx3MOSY7QQlvtxPEFndL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12976"/>
            <a:ext cx="1872208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://t1.gstatic.com/images?q=tbn:ANd9GcTkyoDBUjjFGWV3VPdst6NKxSiTN1TpsBM6j3MLQeYZFb_MIPfzqlIDpb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60648"/>
            <a:ext cx="1628775" cy="12192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t2.gstatic.com/images?q=tbn:ANd9GcSRgf-LH8Ddxc8ycw4tdHIPNBSsJTOuUoUYf38N1cCKPH4lcD9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653136"/>
            <a:ext cx="1872208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http://t3.gstatic.com/images?q=tbn:ANd9GcR8scJ3s5tAoojs1w_9ReG6m0c0RvmQ6rkT7AWpVoCVY0y-Zmol-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4653136"/>
            <a:ext cx="1928826" cy="171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12" descr="http://t0.gstatic.com/images?q=tbn:ANd9GcS0diydVWqbCAXTaSOZsi48NrBnzT7gpaTw6ttIo9yCJjXM376RVCBq4BN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3068960"/>
            <a:ext cx="2304256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8" name="Picture 14" descr="http://t0.gstatic.com/images?q=tbn:ANd9GcQOlkJBUtN9tqHooctriANNQJ7XaTtvWmcKVjr_jstHTYgaOI1lXKEgTe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4797152"/>
            <a:ext cx="1781175" cy="12881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500306"/>
            <a:ext cx="7998146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Ноч</a:t>
            </a:r>
            <a:r>
              <a:rPr lang="ru-RU" sz="40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? </a:t>
            </a:r>
            <a:r>
              <a:rPr lang="ru-RU" sz="4000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доч</a:t>
            </a:r>
            <a:r>
              <a:rPr lang="ru-RU" sz="40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? грач? </a:t>
            </a:r>
            <a:r>
              <a:rPr lang="ru-RU" sz="4000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ru-RU" sz="40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? рож? стриж?  сторож? </a:t>
            </a:r>
            <a:r>
              <a:rPr lang="ru-RU" sz="4000" b="1" i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ru-RU" sz="40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? меч? еж? калач? муж? нож? шалаш? гараж? лож?</a:t>
            </a:r>
            <a:endParaRPr lang="ru-RU" sz="40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933588" cy="2214578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5"/>
                </a:solidFill>
              </a:rPr>
              <a:t/>
            </a:r>
            <a:br>
              <a:rPr lang="ru-RU" sz="4000" i="1" dirty="0" smtClean="0">
                <a:solidFill>
                  <a:schemeClr val="accent5"/>
                </a:solidFill>
              </a:rPr>
            </a:br>
            <a:r>
              <a:rPr lang="ru-RU" sz="4000" i="1" dirty="0" smtClean="0">
                <a:solidFill>
                  <a:schemeClr val="accent5"/>
                </a:solidFill>
              </a:rPr>
              <a:t> </a:t>
            </a:r>
            <a:endParaRPr lang="ru-RU" sz="4000" i="1" dirty="0">
              <a:solidFill>
                <a:schemeClr val="accent5"/>
              </a:solidFill>
            </a:endParaRPr>
          </a:p>
        </p:txBody>
      </p:sp>
      <p:pic>
        <p:nvPicPr>
          <p:cNvPr id="4" name="Picture 2" descr="http://t3.gstatic.com/images?q=tbn:ANd9GcQN8UUeHBI_W4z5v4MObgyrHMR9gm5yxHaIndLhbAmgVa_bIi9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3933650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6" descr="http://lizmult.ru/_ld/12/996507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37112"/>
            <a:ext cx="4116355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12\Документы\Галушкина М.П\рис\24757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3571900" cy="237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Подданные: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скачать советский мультфиль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928802"/>
            <a:ext cx="1357322" cy="1285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скачать советский мультфиль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1928802"/>
            <a:ext cx="1357322" cy="1214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скачать советский мультфиль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1928802"/>
            <a:ext cx="1357322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скачать советский мультфильм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3857628"/>
            <a:ext cx="1714512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3" name="Picture 11" descr="скачать советский мультфильм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348" y="3929066"/>
            <a:ext cx="1857380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5" name="Picture 13" descr="скачать советский мультфильм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86050" y="3857628"/>
            <a:ext cx="1428752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7" name="Picture 15" descr="скачать советский мультфильм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29124" y="3857628"/>
            <a:ext cx="1214438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91" name="Picture 19" descr="скачать советский мультфильм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42910" y="5286388"/>
            <a:ext cx="1914531" cy="92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93" name="Picture 21" descr="скачать советский мультфильм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57488" y="5286388"/>
            <a:ext cx="1347789" cy="857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95" name="Picture 23" descr="скачать советский мультфильм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572000" y="5143512"/>
            <a:ext cx="1285884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97" name="Picture 25" descr="скачать советский мультфильм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072198" y="5214950"/>
            <a:ext cx="1643074" cy="92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3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3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3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3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3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3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3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481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41088" cy="78581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И сказал князь: 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«Сила не в золоте,  а в знаниях!»</a:t>
            </a:r>
            <a:endParaRPr lang="ru-RU" sz="36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1.gstatic.com/images?q=tbn:ANd9GcT8APs54iAuX5CEa8avmJbmiUKIOwyvXeR-2hfzs8BJhPx4Xcl6-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77686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http://my-filmi.moy.su/load/sojuzmultfilm/15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http://mul.3dn.ru/index/vovka_v_tridevjatom_carstve/0-155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http://lizmult.ru/load/2-2-2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http://pocrasheno.ru/page/6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http://diary.ru/~tentoomushi/?tag=504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http://centaurbook.ru/kollektsii.html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http://crossstiching.blogspot.com/2011/04/blog-post_25.html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19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http://www.ntown.ru/catalog197_1.html</a:t>
            </a:r>
            <a:endParaRPr lang="ru-RU" sz="19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2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http://lizmult.ru/load/2-8-3</a:t>
            </a:r>
            <a:endParaRPr lang="ru-RU" sz="20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ресурсы: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Имя существительное как часть речи.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Постоянные и непостоянные признаки имен существительных.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Изменение имен существительных по падежам.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Правописание мягкого знака после шипящих на конце имен существительных.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</a:pPr>
            <a:endParaRPr lang="ru-RU" sz="32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  урока: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0280" y="0"/>
          <a:ext cx="9053720" cy="6858000"/>
        </p:xfrm>
        <a:graphic>
          <a:graphicData uri="http://schemas.openxmlformats.org/presentationml/2006/ole">
            <p:oleObj spid="_x0000_s1026" name="Пакет" r:id="rId5" imgW="2457360" imgH="485640" progId="Package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    Машина времени</a:t>
            </a:r>
            <a:endParaRPr lang="ru-RU" dirty="0"/>
          </a:p>
        </p:txBody>
      </p:sp>
      <p:pic>
        <p:nvPicPr>
          <p:cNvPr id="4" name="Picture 2" descr="Машину времени не построить &quot; ОКО ПЛАНЕТЫ информационно-аналитический портал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1" name="Dj Smash - В гостях у сказки начал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643182"/>
            <a:ext cx="6072230" cy="1785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E75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Звали его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E75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  </a:t>
            </a:r>
            <a:r>
              <a:rPr lang="ru-RU" sz="4000" i="1" dirty="0" smtClean="0">
                <a:solidFill>
                  <a:srgbClr val="E75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Всея Руси</a:t>
            </a:r>
            <a:endParaRPr lang="ru-RU" sz="4000" i="1" dirty="0">
              <a:solidFill>
                <a:srgbClr val="E753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my-filmi.moy.su/_ld/3/33214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66"/>
            <a:ext cx="3429024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9460" name="Picture 4" descr="Вовка в тридевятом царств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428604"/>
            <a:ext cx="214314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9462" name="Picture 6" descr="Вовка в тридевятом царств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428604"/>
            <a:ext cx="242889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9464" name="Picture 8" descr="http://lizmult.ru/_ld/12/602680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143380"/>
            <a:ext cx="4357718" cy="2333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8002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Колибри(1 состав)начало для сказки - петух, дверь. - Репка ======= ив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328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214554"/>
            <a:ext cx="7443782" cy="16430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	                                                                           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Князь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 Существительное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владел предметами, которые отвечали на вопрос </a:t>
            </a:r>
            <a:r>
              <a:rPr lang="ru-RU" sz="2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4857784" cy="1714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 у него князь ,а звали его</a:t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Имя Существительное.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др из мультфильма Князь Владим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28604"/>
            <a:ext cx="2714644" cy="1668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6" name="Picture 4" descr="http://static.diary.ru/userdir/1/4/0/8/1408432/509253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929066"/>
            <a:ext cx="2857500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static.diary.ru/userdir/1/4/0/8/1408432/50925464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786322"/>
            <a:ext cx="2857500" cy="1909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http://image.shutterstock.com/display_pic_with_logo/264916/264916,1250249632,1/stock-vector-cartoon-forest-355149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500438"/>
            <a:ext cx="2652496" cy="2304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772816"/>
          <a:ext cx="7920880" cy="466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620180"/>
                <a:gridCol w="2340260"/>
                <a:gridCol w="1980220"/>
              </a:tblGrid>
              <a:tr h="302433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000" i="1" dirty="0" smtClean="0"/>
                        <a:t> </a:t>
                      </a:r>
                      <a:r>
                        <a:rPr lang="ru-RU" sz="2000" i="1" dirty="0" smtClean="0">
                          <a:solidFill>
                            <a:srgbClr val="00B0F0"/>
                          </a:solidFill>
                        </a:rPr>
                        <a:t>Моро…                     </a:t>
                      </a:r>
                      <a:r>
                        <a:rPr lang="ru-RU" sz="2000" i="1" dirty="0" err="1" smtClean="0">
                          <a:solidFill>
                            <a:schemeClr val="bg1"/>
                          </a:solidFill>
                        </a:rPr>
                        <a:t>ш</a:t>
                      </a:r>
                      <a:r>
                        <a:rPr lang="ru-RU" sz="2000" i="1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r>
                        <a:rPr lang="ru-RU" sz="2000" i="1" dirty="0" err="1" smtClean="0">
                          <a:solidFill>
                            <a:schemeClr val="bg1"/>
                          </a:solidFill>
                        </a:rPr>
                        <a:t>ссе</a:t>
                      </a:r>
                      <a:r>
                        <a:rPr lang="ru-RU" sz="2000" i="1" dirty="0" smtClean="0">
                          <a:solidFill>
                            <a:schemeClr val="bg1"/>
                          </a:solidFill>
                        </a:rPr>
                        <a:t>     </a:t>
                      </a:r>
                      <a:r>
                        <a:rPr lang="ru-RU" sz="2000" i="1" dirty="0" smtClean="0">
                          <a:solidFill>
                            <a:srgbClr val="FF0000"/>
                          </a:solidFill>
                        </a:rPr>
                        <a:t>со…</a:t>
                      </a:r>
                      <a:r>
                        <a:rPr lang="ru-RU" sz="2000" i="1" dirty="0" err="1" smtClean="0">
                          <a:solidFill>
                            <a:srgbClr val="FF0000"/>
                          </a:solidFill>
                        </a:rPr>
                        <a:t>нце</a:t>
                      </a:r>
                      <a:endParaRPr lang="ru-RU" sz="2000" i="1" dirty="0" smtClean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ru-RU" sz="2000" i="1" dirty="0" smtClean="0">
                          <a:solidFill>
                            <a:srgbClr val="FFFF00"/>
                          </a:solidFill>
                        </a:rPr>
                        <a:t>   </a:t>
                      </a:r>
                      <a:r>
                        <a:rPr lang="ru-RU" sz="2000" i="1" dirty="0" smtClean="0">
                          <a:solidFill>
                            <a:srgbClr val="92D050"/>
                          </a:solidFill>
                        </a:rPr>
                        <a:t>в…</a:t>
                      </a:r>
                      <a:r>
                        <a:rPr lang="ru-RU" sz="2000" i="1" dirty="0" err="1" smtClean="0">
                          <a:solidFill>
                            <a:srgbClr val="92D050"/>
                          </a:solidFill>
                        </a:rPr>
                        <a:t>скресенье</a:t>
                      </a:r>
                      <a:endParaRPr lang="ru-RU" sz="2000" i="1" dirty="0" smtClean="0">
                        <a:solidFill>
                          <a:srgbClr val="92D050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ru-RU" sz="2000" i="1" dirty="0" smtClean="0">
                          <a:solidFill>
                            <a:srgbClr val="FFFF00"/>
                          </a:solidFill>
                        </a:rPr>
                        <a:t>     </a:t>
                      </a:r>
                      <a:r>
                        <a:rPr lang="ru-RU" sz="200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лес…</a:t>
                      </a:r>
                      <a:r>
                        <a:rPr lang="ru-RU" sz="2000" i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ница</a:t>
                      </a:r>
                      <a:endParaRPr lang="ru-RU" sz="2000" i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ru-RU" sz="2000" i="1" dirty="0" smtClean="0">
                          <a:solidFill>
                            <a:srgbClr val="FFFF00"/>
                          </a:solidFill>
                        </a:rPr>
                        <a:t>    </a:t>
                      </a:r>
                      <a:r>
                        <a:rPr lang="ru-RU" sz="2000" i="1" dirty="0" smtClean="0">
                          <a:solidFill>
                            <a:srgbClr val="002060"/>
                          </a:solidFill>
                        </a:rPr>
                        <a:t>к…</a:t>
                      </a:r>
                      <a:r>
                        <a:rPr lang="ru-RU" sz="2000" i="1" dirty="0" err="1" smtClean="0">
                          <a:solidFill>
                            <a:srgbClr val="002060"/>
                          </a:solidFill>
                        </a:rPr>
                        <a:t>мпьютер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Сила-</a:t>
                      </a:r>
                    </a:p>
                    <a:p>
                      <a:pPr algn="ctr">
                        <a:buNone/>
                      </a:pP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Море-</a:t>
                      </a:r>
                    </a:p>
                    <a:p>
                      <a:pPr algn="ctr">
                        <a:buNone/>
                      </a:pP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Ловкость-</a:t>
                      </a:r>
                    </a:p>
                    <a:p>
                      <a:pPr algn="ctr">
                        <a:buNone/>
                      </a:pPr>
                      <a:r>
                        <a:rPr lang="ru-RU" sz="2000" b="1" i="1" dirty="0" smtClean="0">
                          <a:solidFill>
                            <a:srgbClr val="C00000"/>
                          </a:solidFill>
                        </a:rPr>
                        <a:t>Труба-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  с   после  вокруг  от  около  до для   без   из   по к    во   о   в   под  через  про на  за    с  со за  перед   под   над   об при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между при  о на в во   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75742"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Укажи падежи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сундук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757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Карта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http://im1-tub-ru.yandex.net/i?id=ff9e13fcb678ea10cb5ab3b0ede2646b-127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936104" cy="1080120"/>
          </a:xfrm>
          <a:prstGeom prst="rect">
            <a:avLst/>
          </a:prstGeom>
          <a:noFill/>
        </p:spPr>
      </p:pic>
      <p:pic>
        <p:nvPicPr>
          <p:cNvPr id="6" name="Picture 2" descr="C:\Documents and Settings\т\Рабочий стол\моря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44824"/>
            <a:ext cx="1080119" cy="1080120"/>
          </a:xfrm>
          <a:prstGeom prst="rect">
            <a:avLst/>
          </a:prstGeom>
          <a:noFill/>
        </p:spPr>
      </p:pic>
      <p:pic>
        <p:nvPicPr>
          <p:cNvPr id="8" name="Picture 2" descr="http://allforchildren.ru/pictures/circus_s/circus0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84984"/>
            <a:ext cx="1008112" cy="1080120"/>
          </a:xfrm>
          <a:prstGeom prst="rect">
            <a:avLst/>
          </a:prstGeom>
          <a:noFill/>
        </p:spPr>
      </p:pic>
      <p:pic>
        <p:nvPicPr>
          <p:cNvPr id="9" name="Picture 4" descr="http://900igr.net/datai/muzyka/Lad-v-muzyke/0010-010-Muzyka-vesjolaja-shutlivaja-smeshnaja-radostnaja-igrivaja-zadornaja-zhivaj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140968"/>
            <a:ext cx="1008112" cy="1224136"/>
          </a:xfrm>
          <a:prstGeom prst="rect">
            <a:avLst/>
          </a:prstGeom>
          <a:noFill/>
        </p:spPr>
      </p:pic>
      <p:pic>
        <p:nvPicPr>
          <p:cNvPr id="10" name="Picture 2" descr="http://t3.gstatic.com/images?q=tbn:ANd9GcQN8UUeHBI_W4z5v4MObgyrHMR9gm5yxHaIndLhbAmgVa_bIi9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4437112"/>
            <a:ext cx="4032448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 flipV="1">
            <a:off x="-4786378" y="2571744"/>
            <a:ext cx="282867" cy="1076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4302854" cy="6429420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    </a:t>
            </a:r>
            <a:r>
              <a:rPr lang="ru-RU" sz="4800" i="1" dirty="0" smtClean="0">
                <a:solidFill>
                  <a:srgbClr val="00B0F0"/>
                </a:solidFill>
              </a:rPr>
              <a:t>Моро…                     </a:t>
            </a:r>
            <a:r>
              <a:rPr lang="ru-RU" sz="4800" i="1" dirty="0" smtClean="0">
                <a:solidFill>
                  <a:schemeClr val="bg1"/>
                </a:solidFill>
              </a:rPr>
              <a:t>ш…</a:t>
            </a:r>
            <a:r>
              <a:rPr lang="ru-RU" sz="4800" i="1" dirty="0" err="1" smtClean="0">
                <a:solidFill>
                  <a:schemeClr val="bg1"/>
                </a:solidFill>
              </a:rPr>
              <a:t>ссе</a:t>
            </a:r>
            <a:r>
              <a:rPr lang="ru-RU" sz="4800" i="1" dirty="0" smtClean="0">
                <a:solidFill>
                  <a:schemeClr val="bg1"/>
                </a:solidFill>
              </a:rPr>
              <a:t>     </a:t>
            </a:r>
            <a:r>
              <a:rPr lang="ru-RU" sz="4800" i="1" dirty="0" smtClean="0">
                <a:solidFill>
                  <a:srgbClr val="FF0000"/>
                </a:solidFill>
              </a:rPr>
              <a:t>со…</a:t>
            </a:r>
            <a:r>
              <a:rPr lang="ru-RU" sz="4800" i="1" dirty="0" err="1" smtClean="0">
                <a:solidFill>
                  <a:srgbClr val="FF0000"/>
                </a:solidFill>
              </a:rPr>
              <a:t>нце</a:t>
            </a:r>
            <a:endParaRPr lang="ru-RU" sz="4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800" i="1" dirty="0" smtClean="0">
                <a:solidFill>
                  <a:srgbClr val="FFFF00"/>
                </a:solidFill>
              </a:rPr>
              <a:t>         </a:t>
            </a:r>
            <a:r>
              <a:rPr lang="ru-RU" sz="4800" i="1" dirty="0" err="1" smtClean="0">
                <a:solidFill>
                  <a:srgbClr val="92D050"/>
                </a:solidFill>
              </a:rPr>
              <a:t>яг</a:t>
            </a:r>
            <a:r>
              <a:rPr lang="ru-RU" sz="4800" i="1" dirty="0" smtClean="0">
                <a:solidFill>
                  <a:srgbClr val="92D050"/>
                </a:solidFill>
              </a:rPr>
              <a:t>…да</a:t>
            </a:r>
          </a:p>
          <a:p>
            <a:pPr>
              <a:buNone/>
            </a:pPr>
            <a:r>
              <a:rPr lang="ru-RU" sz="4800" i="1" dirty="0" smtClean="0">
                <a:solidFill>
                  <a:srgbClr val="FFFF00"/>
                </a:solidFill>
              </a:rPr>
              <a:t>     </a:t>
            </a:r>
            <a:r>
              <a:rPr lang="ru-RU" sz="4800" i="1" dirty="0" smtClean="0">
                <a:solidFill>
                  <a:schemeClr val="accent2">
                    <a:lumMod val="50000"/>
                  </a:schemeClr>
                </a:solidFill>
              </a:rPr>
              <a:t>лес…</a:t>
            </a:r>
            <a:r>
              <a:rPr lang="ru-RU" sz="4800" i="1" dirty="0" err="1" smtClean="0">
                <a:solidFill>
                  <a:schemeClr val="accent2">
                    <a:lumMod val="50000"/>
                  </a:schemeClr>
                </a:solidFill>
              </a:rPr>
              <a:t>ница</a:t>
            </a:r>
            <a:endParaRPr lang="ru-RU" sz="4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800" i="1" dirty="0" smtClean="0">
                <a:solidFill>
                  <a:srgbClr val="FFFF00"/>
                </a:solidFill>
              </a:rPr>
              <a:t>     </a:t>
            </a:r>
            <a:r>
              <a:rPr lang="ru-RU" sz="4800" i="1" dirty="0" smtClean="0">
                <a:solidFill>
                  <a:srgbClr val="002060"/>
                </a:solidFill>
              </a:rPr>
              <a:t>к…</a:t>
            </a:r>
            <a:r>
              <a:rPr lang="ru-RU" sz="4800" i="1" dirty="0" err="1" smtClean="0">
                <a:solidFill>
                  <a:srgbClr val="002060"/>
                </a:solidFill>
              </a:rPr>
              <a:t>мпьютер</a:t>
            </a:r>
            <a:endParaRPr lang="ru-RU" sz="48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2080" y="548680"/>
            <a:ext cx="2857520" cy="1080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http://im0-tub-ru.yandex.net/i?id=917f0271a7386aa45578e010e2c0d341-81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785927"/>
            <a:ext cx="2857520" cy="857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://im3-tub-ru.yandex.net/i?id=ad64c62b978dfea1e4e78f2be4b76223-87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714620"/>
            <a:ext cx="2643205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1-tub-ru.yandex.net/i?id=884f942e35d538103de7a344a663daee-53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000504"/>
            <a:ext cx="2643206" cy="1238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 descr="http://im3-tub-ru.yandex.net/i?id=8d8db0b12bbfa6014edecaddd9918bd7-77-144&amp;n=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5357826"/>
            <a:ext cx="2571768" cy="123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3786214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Его владения :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Владел он предметами одушевленными и неодушевленными.</a:t>
            </a:r>
          </a:p>
          <a:p>
            <a:endParaRPr lang="ru-RU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Собственными и нарицательными.</a:t>
            </a:r>
          </a:p>
          <a:p>
            <a:pPr>
              <a:buNone/>
            </a:pPr>
            <a:endParaRPr lang="ru-RU" sz="2800" b="1" i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user12\Документы\Галушкина М.П\рис\imagesCAY6BAE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714884"/>
            <a:ext cx="2466975" cy="184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http://on-mult.ru/Activ/11042011/kot_v_sapogakh_on-mult.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71876"/>
            <a:ext cx="3429024" cy="28779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 descr="http://i038.radikal.ru/0803/9b/b049821cf3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1" y="500043"/>
            <a:ext cx="4071966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Неодушевлённые -одушевлённые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Сила-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Море-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Ловкость-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Труба-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т\Рабочий стол\моряк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928802"/>
            <a:ext cx="1604967" cy="1857388"/>
          </a:xfrm>
          <a:prstGeom prst="rect">
            <a:avLst/>
          </a:prstGeom>
          <a:noFill/>
        </p:spPr>
      </p:pic>
      <p:pic>
        <p:nvPicPr>
          <p:cNvPr id="1028" name="Picture 4" descr="http://im1-tub-ru.yandex.net/i?id=ff9e13fcb678ea10cb5ab3b0ede2646b-127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857364"/>
            <a:ext cx="1643074" cy="1857388"/>
          </a:xfrm>
          <a:prstGeom prst="rect">
            <a:avLst/>
          </a:prstGeom>
          <a:noFill/>
        </p:spPr>
      </p:pic>
      <p:pic>
        <p:nvPicPr>
          <p:cNvPr id="11266" name="Picture 2" descr="http://allforchildren.ru/pictures/circus_s/circus0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357694"/>
            <a:ext cx="1428750" cy="1162050"/>
          </a:xfrm>
          <a:prstGeom prst="rect">
            <a:avLst/>
          </a:prstGeom>
          <a:noFill/>
        </p:spPr>
      </p:pic>
      <p:pic>
        <p:nvPicPr>
          <p:cNvPr id="11268" name="Picture 4" descr="http://900igr.net/datai/muzyka/Lad-v-muzyke/0010-010-Muzyka-vesjolaja-shutlivaja-smeshnaja-radostnaja-igrivaja-zadornaja-zhivaj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857628"/>
            <a:ext cx="3429024" cy="2214578"/>
          </a:xfrm>
          <a:prstGeom prst="rect">
            <a:avLst/>
          </a:prstGeom>
          <a:noFill/>
        </p:spPr>
      </p:pic>
      <p:pic>
        <p:nvPicPr>
          <p:cNvPr id="8" name="Picture 2" descr="http://allforchildren.ru/pictures/circus_s/circus0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365104"/>
            <a:ext cx="142875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1971</TotalTime>
  <Words>349</Words>
  <Application>Microsoft Office PowerPoint</Application>
  <PresentationFormat>Экран (4:3)</PresentationFormat>
  <Paragraphs>81</Paragraphs>
  <Slides>17</Slides>
  <Notes>2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1_Бумажная</vt:lpstr>
      <vt:lpstr>Пакет</vt:lpstr>
      <vt:lpstr>урок -обобщение  «Сказка-ложь, да в ней намек!»</vt:lpstr>
      <vt:lpstr>План   урока: </vt:lpstr>
      <vt:lpstr>                         Машина времени</vt:lpstr>
      <vt:lpstr>Слайд 4</vt:lpstr>
      <vt:lpstr> Был у него князь ,а звали его  Имя Существительное.</vt:lpstr>
      <vt:lpstr>Карта</vt:lpstr>
      <vt:lpstr>Слайд 7</vt:lpstr>
      <vt:lpstr>Его владения :</vt:lpstr>
      <vt:lpstr>Неодушевлённые -одушевлённые</vt:lpstr>
      <vt:lpstr> Владения он:</vt:lpstr>
      <vt:lpstr>Падежами:</vt:lpstr>
      <vt:lpstr>Укажи падежи </vt:lpstr>
      <vt:lpstr>  </vt:lpstr>
      <vt:lpstr> Подданные:</vt:lpstr>
      <vt:lpstr>Слайд 15</vt:lpstr>
      <vt:lpstr> И сказал князь: «Сила не в золоте,  а в знаниях!»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user12</dc:creator>
  <cp:lastModifiedBy>user</cp:lastModifiedBy>
  <cp:revision>166</cp:revision>
  <dcterms:created xsi:type="dcterms:W3CDTF">2011-11-23T05:12:23Z</dcterms:created>
  <dcterms:modified xsi:type="dcterms:W3CDTF">2015-04-20T10:23:09Z</dcterms:modified>
</cp:coreProperties>
</file>