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92" r:id="rId6"/>
    <p:sldId id="298" r:id="rId7"/>
    <p:sldId id="296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4" r:id="rId17"/>
    <p:sldId id="285" r:id="rId18"/>
    <p:sldId id="288" r:id="rId19"/>
    <p:sldId id="289" r:id="rId20"/>
    <p:sldId id="290" r:id="rId21"/>
    <p:sldId id="299" r:id="rId22"/>
    <p:sldId id="300" r:id="rId23"/>
    <p:sldId id="264" r:id="rId24"/>
    <p:sldId id="26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>
        <p:scale>
          <a:sx n="80" d="100"/>
          <a:sy n="80" d="100"/>
        </p:scale>
        <p:origin x="-13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DE1D-33DE-443F-B46E-92B6DC66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51FA-3386-4DC6-933C-C325514B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A852-E3AF-4042-B4E0-B51205AAA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0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E650E8-C62F-4A24-9567-87B2BA1177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E5AA-9CAA-4FA4-B8D6-06F691F7B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54CE-6900-4B43-AD8C-27E5896AA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0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7667-119D-4098-B53A-F29B4167E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1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EC83-44FC-43EE-831F-0F25224EB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8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BF48-1907-47B1-A283-3EEC230D8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AC2E-E746-4A26-8495-AFB31E28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4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0DDC-89FB-4794-BF85-10AE8330A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880D-6EFE-4559-A499-14AAC670A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8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5A57D8-726C-4FA9-8962-6E603402A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003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8077200" cy="1600200"/>
          </a:xfrm>
        </p:spPr>
        <p:txBody>
          <a:bodyPr/>
          <a:lstStyle/>
          <a:p>
            <a:pPr algn="ctr" eaLnBrk="1" hangingPunct="1"/>
            <a:endParaRPr lang="ru-RU" altLang="ru-RU" b="1" i="1" dirty="0" smtClean="0">
              <a:solidFill>
                <a:srgbClr val="66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610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400" dirty="0" smtClean="0"/>
              <a:t>          Словообразовательные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 smtClean="0"/>
              <a:t>                  инновации в речи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 smtClean="0"/>
              <a:t>                           подростков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  <p:pic>
        <p:nvPicPr>
          <p:cNvPr id="3076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710">
            <a:off x="44450" y="4127500"/>
            <a:ext cx="2514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7010400" cy="4114800"/>
          </a:xfrm>
        </p:spPr>
        <p:txBody>
          <a:bodyPr/>
          <a:lstStyle/>
          <a:p>
            <a:r>
              <a:rPr lang="ru-RU" dirty="0" smtClean="0"/>
              <a:t>Глаголы образуются от основ имен существительных с помощью глагольных суффиксов </a:t>
            </a:r>
            <a:r>
              <a:rPr lang="ru-RU" i="1" dirty="0" smtClean="0"/>
              <a:t>-</a:t>
            </a:r>
            <a:r>
              <a:rPr lang="ru-RU" i="1" dirty="0" err="1" smtClean="0"/>
              <a:t>ать</a:t>
            </a:r>
            <a:r>
              <a:rPr lang="ru-RU" i="1" dirty="0" smtClean="0"/>
              <a:t>, -</a:t>
            </a:r>
            <a:r>
              <a:rPr lang="ru-RU" i="1" dirty="0" err="1" smtClean="0"/>
              <a:t>ить</a:t>
            </a:r>
            <a:r>
              <a:rPr lang="ru-RU" i="1" dirty="0" smtClean="0"/>
              <a:t>, -</a:t>
            </a:r>
            <a:r>
              <a:rPr lang="ru-RU" i="1" dirty="0" err="1" smtClean="0"/>
              <a:t>уть</a:t>
            </a:r>
            <a:r>
              <a:rPr lang="ru-RU" i="1" dirty="0" smtClean="0"/>
              <a:t>: </a:t>
            </a:r>
            <a:endParaRPr lang="ru-RU" dirty="0" smtClean="0"/>
          </a:p>
          <a:p>
            <a:pPr lvl="0"/>
            <a:r>
              <a:rPr lang="ru-RU" b="1" dirty="0" smtClean="0"/>
              <a:t>бутить</a:t>
            </a:r>
            <a:r>
              <a:rPr lang="ru-RU" dirty="0" smtClean="0"/>
              <a:t> (от англ. </a:t>
            </a:r>
            <a:r>
              <a:rPr lang="ru-RU" dirty="0" err="1" smtClean="0"/>
              <a:t>boot</a:t>
            </a:r>
            <a:r>
              <a:rPr lang="ru-RU" dirty="0" smtClean="0"/>
              <a:t>) – делать начальную загрузку компьютера; </a:t>
            </a:r>
          </a:p>
          <a:p>
            <a:pPr lvl="0"/>
            <a:r>
              <a:rPr lang="ru-RU" b="1" dirty="0" err="1" smtClean="0"/>
              <a:t>гуглить</a:t>
            </a:r>
            <a:r>
              <a:rPr lang="ru-RU" dirty="0" smtClean="0"/>
              <a:t> – искать в Интернете (произошло от названия поисковой системы </a:t>
            </a:r>
            <a:r>
              <a:rPr lang="ru-RU" dirty="0" err="1" smtClean="0"/>
              <a:t>Google</a:t>
            </a:r>
            <a:r>
              <a:rPr lang="ru-RU" dirty="0" smtClean="0"/>
              <a:t>);</a:t>
            </a:r>
          </a:p>
          <a:p>
            <a:endParaRPr lang="ru-RU" altLang="ru-RU" dirty="0" smtClean="0"/>
          </a:p>
        </p:txBody>
      </p:sp>
      <p:pic>
        <p:nvPicPr>
          <p:cNvPr id="11268" name="Picture 4" descr="C:\Users\Дом\Pictures\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0"/>
            <a:ext cx="2125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Префиксация.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Этот способ словообразования характерен в большей степени для глаголов:</a:t>
            </a:r>
          </a:p>
          <a:p>
            <a:pPr lvl="0"/>
            <a:r>
              <a:rPr lang="ru-RU" b="1" dirty="0" smtClean="0"/>
              <a:t>сбросить, слить</a:t>
            </a:r>
            <a:r>
              <a:rPr lang="ru-RU" dirty="0" smtClean="0"/>
              <a:t> – скопировать файлы на дискету;</a:t>
            </a:r>
          </a:p>
          <a:p>
            <a:pPr lvl="0"/>
            <a:r>
              <a:rPr lang="ru-RU" b="1" dirty="0" smtClean="0"/>
              <a:t>вырубить</a:t>
            </a:r>
            <a:r>
              <a:rPr lang="ru-RU" dirty="0" smtClean="0"/>
              <a:t> – выключить;</a:t>
            </a:r>
          </a:p>
          <a:p>
            <a:r>
              <a:rPr lang="ru-RU" b="1" dirty="0" smtClean="0"/>
              <a:t>взломать, взорвать</a:t>
            </a:r>
            <a:r>
              <a:rPr lang="ru-RU" dirty="0" smtClean="0"/>
              <a:t> – нарушить систему защиты</a:t>
            </a:r>
            <a:endParaRPr lang="ru-RU" alt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Суффиксально-префиксальный способ</a:t>
            </a:r>
            <a:r>
              <a:rPr lang="ru-RU" sz="4000" b="1" dirty="0" smtClean="0"/>
              <a:t>. </a:t>
            </a:r>
            <a:endParaRPr lang="ru-RU" sz="4000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Эта модель свойственна глаголам и существительным:</a:t>
            </a:r>
          </a:p>
          <a:p>
            <a:pPr lvl="0"/>
            <a:r>
              <a:rPr lang="ru-RU" sz="3200" b="1" dirty="0" err="1" smtClean="0"/>
              <a:t>перебутоваться</a:t>
            </a:r>
            <a:r>
              <a:rPr lang="ru-RU" sz="3200" i="1" dirty="0" smtClean="0"/>
              <a:t> </a:t>
            </a:r>
            <a:r>
              <a:rPr lang="ru-RU" sz="3200" dirty="0" smtClean="0"/>
              <a:t>(от англ. </a:t>
            </a:r>
            <a:r>
              <a:rPr lang="ru-RU" sz="3200" dirty="0" err="1" smtClean="0"/>
              <a:t>boot</a:t>
            </a:r>
            <a:r>
              <a:rPr lang="ru-RU" sz="3200" dirty="0" smtClean="0"/>
              <a:t> – загрузка) – перезагрузиться;</a:t>
            </a:r>
          </a:p>
          <a:p>
            <a:pPr lvl="0"/>
            <a:r>
              <a:rPr lang="ru-RU" sz="3200" b="1" dirty="0" smtClean="0"/>
              <a:t>подмышка </a:t>
            </a:r>
            <a:r>
              <a:rPr lang="ru-RU" sz="3200" dirty="0" smtClean="0"/>
              <a:t>(подмышник) – коврик для мыши;</a:t>
            </a:r>
          </a:p>
          <a:p>
            <a:pPr lvl="0"/>
            <a:r>
              <a:rPr lang="ru-RU" sz="3200" b="1" dirty="0" smtClean="0"/>
              <a:t>подоконник </a:t>
            </a:r>
            <a:r>
              <a:rPr lang="ru-RU" sz="3200" dirty="0" smtClean="0"/>
              <a:t>– программа, работающая под </a:t>
            </a:r>
            <a:r>
              <a:rPr lang="ru-RU" sz="3200" dirty="0" err="1" smtClean="0"/>
              <a:t>Windows</a:t>
            </a:r>
            <a:r>
              <a:rPr lang="ru-RU" sz="3200" dirty="0" smtClean="0"/>
              <a:t> (от англ. </a:t>
            </a:r>
            <a:r>
              <a:rPr lang="ru-RU" sz="3200" dirty="0" err="1" smtClean="0"/>
              <a:t>window</a:t>
            </a:r>
            <a:r>
              <a:rPr lang="ru-RU" sz="3200" dirty="0" smtClean="0"/>
              <a:t> – окно).</a:t>
            </a:r>
          </a:p>
          <a:p>
            <a:endParaRPr lang="ru-RU" alt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Словосложение.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err="1" smtClean="0"/>
              <a:t>числогрыз</a:t>
            </a:r>
            <a:r>
              <a:rPr lang="ru-RU" dirty="0" smtClean="0"/>
              <a:t> – компьютер;</a:t>
            </a:r>
          </a:p>
          <a:p>
            <a:pPr lvl="0"/>
            <a:r>
              <a:rPr lang="ru-RU" b="1" dirty="0" err="1" smtClean="0"/>
              <a:t>технокрыса</a:t>
            </a:r>
            <a:r>
              <a:rPr lang="ru-RU" dirty="0" smtClean="0"/>
              <a:t> – автор и распространитель вирусных программ;</a:t>
            </a:r>
          </a:p>
          <a:p>
            <a:pPr lvl="0"/>
            <a:r>
              <a:rPr lang="ru-RU" b="1" dirty="0" err="1" smtClean="0"/>
              <a:t>блохолов</a:t>
            </a:r>
            <a:r>
              <a:rPr lang="ru-RU" b="1" dirty="0" smtClean="0"/>
              <a:t>, </a:t>
            </a:r>
            <a:r>
              <a:rPr lang="ru-RU" b="1" dirty="0" err="1" smtClean="0"/>
              <a:t>клоподав</a:t>
            </a:r>
            <a:r>
              <a:rPr lang="ru-RU" dirty="0" smtClean="0"/>
              <a:t> – программа поиска ошибок и отладки программ;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Аббревиация.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err="1" smtClean="0"/>
              <a:t>Сидишка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сидюшник</a:t>
            </a:r>
            <a:r>
              <a:rPr lang="ru-RU" dirty="0" smtClean="0"/>
              <a:t>) - компакт-диск (CD-ROM);</a:t>
            </a:r>
          </a:p>
          <a:p>
            <a:pPr lvl="0"/>
            <a:r>
              <a:rPr lang="ru-RU" b="1" dirty="0" smtClean="0"/>
              <a:t>ИМХО</a:t>
            </a:r>
            <a:r>
              <a:rPr lang="ru-RU" dirty="0" smtClean="0"/>
              <a:t> ( IMHO - «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my</a:t>
            </a:r>
            <a:r>
              <a:rPr lang="ru-RU" dirty="0" smtClean="0"/>
              <a:t> </a:t>
            </a:r>
            <a:r>
              <a:rPr lang="ru-RU" dirty="0" err="1" smtClean="0"/>
              <a:t>humble</a:t>
            </a:r>
            <a:r>
              <a:rPr lang="ru-RU" dirty="0" smtClean="0"/>
              <a:t> </a:t>
            </a:r>
            <a:r>
              <a:rPr lang="ru-RU" dirty="0" err="1" smtClean="0"/>
              <a:t>opinion</a:t>
            </a:r>
            <a:r>
              <a:rPr lang="ru-RU" dirty="0" smtClean="0"/>
              <a:t>») - по моему скромному мнению;</a:t>
            </a:r>
          </a:p>
          <a:p>
            <a:pPr lvl="0"/>
            <a:r>
              <a:rPr lang="ru-RU" b="1" dirty="0" smtClean="0"/>
              <a:t>АФАИК</a:t>
            </a:r>
            <a:r>
              <a:rPr lang="ru-RU" dirty="0" smtClean="0"/>
              <a:t> (от англ. </a:t>
            </a:r>
            <a:r>
              <a:rPr lang="en-US" dirty="0" smtClean="0"/>
              <a:t>AFAIK</a:t>
            </a:r>
            <a:r>
              <a:rPr lang="ru-RU" dirty="0" smtClean="0"/>
              <a:t> (</a:t>
            </a:r>
            <a:r>
              <a:rPr lang="en-US" dirty="0" smtClean="0"/>
              <a:t>As Far As I Know</a:t>
            </a:r>
            <a:r>
              <a:rPr lang="ru-RU" dirty="0" smtClean="0"/>
              <a:t>)) – насколько мне известно; </a:t>
            </a:r>
          </a:p>
          <a:p>
            <a:r>
              <a:rPr lang="ru-RU" altLang="ru-RU" dirty="0" smtClean="0"/>
              <a:t>Значительно чаще осваиваются иноязычные аббревиатуры: </a:t>
            </a:r>
            <a:r>
              <a:rPr lang="ru-RU" altLang="ru-RU" i="1" dirty="0" smtClean="0"/>
              <a:t>ЛОЛ</a:t>
            </a:r>
            <a:r>
              <a:rPr lang="ru-RU" altLang="ru-RU" dirty="0" smtClean="0"/>
              <a:t>, </a:t>
            </a:r>
            <a:r>
              <a:rPr lang="ru-RU" altLang="ru-RU" i="1" dirty="0" smtClean="0"/>
              <a:t>АФАИК</a:t>
            </a:r>
            <a:r>
              <a:rPr lang="ru-RU" altLang="ru-RU" dirty="0" smtClean="0"/>
              <a:t>, </a:t>
            </a:r>
            <a:r>
              <a:rPr lang="ru-RU" altLang="ru-RU" i="1" dirty="0" smtClean="0"/>
              <a:t>АФАИР</a:t>
            </a:r>
            <a:r>
              <a:rPr lang="ru-RU" altLang="ru-RU" dirty="0" smtClean="0"/>
              <a:t> и др.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Сложносокращенные слова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вика</a:t>
            </a:r>
            <a:r>
              <a:rPr lang="ru-RU" dirty="0" smtClean="0"/>
              <a:t> – видеокарта;</a:t>
            </a:r>
          </a:p>
          <a:p>
            <a:pPr lvl="0"/>
            <a:r>
              <a:rPr lang="ru-RU" b="1" dirty="0" smtClean="0"/>
              <a:t>примат</a:t>
            </a:r>
            <a:r>
              <a:rPr lang="ru-RU" dirty="0" smtClean="0"/>
              <a:t> – прикладной математик;</a:t>
            </a:r>
          </a:p>
          <a:p>
            <a:pPr lvl="0"/>
            <a:r>
              <a:rPr lang="ru-RU" b="1" dirty="0" smtClean="0"/>
              <a:t>мак</a:t>
            </a:r>
            <a:r>
              <a:rPr lang="ru-RU" dirty="0" smtClean="0"/>
              <a:t> -  компьютер марки </a:t>
            </a:r>
            <a:r>
              <a:rPr lang="ru-RU" dirty="0" err="1" smtClean="0"/>
              <a:t>Macintosh</a:t>
            </a:r>
            <a:r>
              <a:rPr lang="ru-RU" dirty="0" smtClean="0"/>
              <a:t>; </a:t>
            </a:r>
          </a:p>
          <a:p>
            <a:r>
              <a:rPr lang="ru-RU" b="1" dirty="0" smtClean="0"/>
              <a:t>каша</a:t>
            </a:r>
            <a:r>
              <a:rPr lang="ru-RU" dirty="0" smtClean="0"/>
              <a:t> – Кэш-память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Таким образом, полученные данные в ходе исследования  словообразовательных инноваций в речи подростков подтверждают мысль о том, что наблюдается тенденция к возрастанию уровня жаргонизации речи среди подростков и учащихся старших классов.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/>
              <a:t>Причины увеличения уровня жаргонизации речи современного подростка и старшеклассника. </a:t>
            </a:r>
          </a:p>
          <a:p>
            <a:r>
              <a:rPr lang="ru-RU" altLang="ru-RU" sz="2000" smtClean="0"/>
              <a:t>1. Значимость “своего” (жаргонного) языка для общения со сверстниками (желание подростка утвердиться как среди своих сверстников так и в собственных глазах).</a:t>
            </a:r>
          </a:p>
          <a:p>
            <a:r>
              <a:rPr lang="ru-RU" altLang="ru-RU" sz="2000" smtClean="0"/>
              <a:t>2. Влияние СМИ (чтение газет и молодежных журналов, просмотр телепередач) на речь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643306" y="500042"/>
            <a:ext cx="5500694" cy="5562600"/>
          </a:xfrm>
        </p:spPr>
        <p:txBody>
          <a:bodyPr/>
          <a:lstStyle/>
          <a:p>
            <a:r>
              <a:rPr lang="ru-RU" altLang="ru-RU" dirty="0" smtClean="0"/>
              <a:t>Мое исследование было направлено на выявление уровня инновационных форм речи учащихся 1-2 курсов </a:t>
            </a:r>
            <a:r>
              <a:rPr lang="ru-RU" altLang="ru-RU" dirty="0" err="1" smtClean="0"/>
              <a:t>КамПК</a:t>
            </a:r>
            <a:r>
              <a:rPr lang="ru-RU" altLang="ru-RU" dirty="0" smtClean="0"/>
              <a:t>. Опрошено было 28 студентов. Мне необходимо было выяснить, что современные студенты  употребляют в своей речи и реакция на их речь взрослых. Для этого я провела анкетирование.</a:t>
            </a:r>
          </a:p>
        </p:txBody>
      </p:sp>
      <p:pic>
        <p:nvPicPr>
          <p:cNvPr id="4" name="Рисунок 9" descr="75858665_large_3937309_d5b9b5a385af83cef1c67936fd651d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57186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Я представила в таблице полученные данные анкетирования.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4495800" cy="2827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838200"/>
                <a:gridCol w="990600"/>
                <a:gridCol w="762000"/>
                <a:gridCol w="685800"/>
              </a:tblGrid>
              <a:tr h="68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Вопрос/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Вариант/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Кол-во ответов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Г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  <a:tr h="26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60" marB="28560"/>
                </a:tc>
              </a:tr>
            </a:tbl>
          </a:graphicData>
        </a:graphic>
      </p:graphicFrame>
      <p:sp>
        <p:nvSpPr>
          <p:cNvPr id="26689" name="Прямоугольник 4"/>
          <p:cNvSpPr>
            <a:spLocks noChangeArrowheads="1"/>
          </p:cNvSpPr>
          <p:nvPr/>
        </p:nvSpPr>
        <p:spPr bwMode="auto">
          <a:xfrm>
            <a:off x="4495800" y="45720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На вопрос “Поправляют ли вашу речь учителя?” все дружно ответили “да”. А как же иначе? А для 15-ти человек речь учителя стала эталоном. И это тоже закономерно!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90800" y="1371600"/>
            <a:ext cx="6553200" cy="3429000"/>
          </a:xfrm>
        </p:spPr>
        <p:txBody>
          <a:bodyPr/>
          <a:lstStyle/>
          <a:p>
            <a:pPr eaLnBrk="1" hangingPunct="1"/>
            <a:endParaRPr lang="ru-RU" altLang="ru-RU" sz="4000" b="1" smtClean="0">
              <a:solidFill>
                <a:srgbClr val="00FFFF"/>
              </a:solidFill>
            </a:endParaRPr>
          </a:p>
        </p:txBody>
      </p:sp>
      <p:pic>
        <p:nvPicPr>
          <p:cNvPr id="4099" name="Picture 6" descr="р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481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667000" y="1371600"/>
            <a:ext cx="6477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chemeClr val="tx1"/>
                </a:solidFill>
                <a:latin typeface="Franklin Gothic Book" pitchFamily="34" charset="0"/>
              </a:rPr>
              <a:t>«Мы должны оберегать язык от засорения, помня, что слова, которыми мы пользуемся сейчас, будут служить многие столетия после нас»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chemeClr val="tx1"/>
                </a:solidFill>
                <a:latin typeface="Franklin Gothic Book" pitchFamily="34" charset="0"/>
              </a:rPr>
              <a:t>				С. Маршак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10400" cy="1295400"/>
          </a:xfrm>
        </p:spPr>
        <p:txBody>
          <a:bodyPr/>
          <a:lstStyle/>
          <a:p>
            <a:r>
              <a:rPr lang="ru-RU" altLang="ru-RU" smtClean="0"/>
              <a:t>Часто используемые в студенческой  речи слова:</a:t>
            </a:r>
          </a:p>
        </p:txBody>
      </p:sp>
      <p:sp>
        <p:nvSpPr>
          <p:cNvPr id="27651" name="Объект 3"/>
          <p:cNvSpPr>
            <a:spLocks noGrp="1"/>
          </p:cNvSpPr>
          <p:nvPr>
            <p:ph idx="1"/>
          </p:nvPr>
        </p:nvSpPr>
        <p:spPr>
          <a:xfrm>
            <a:off x="1676400" y="1447800"/>
            <a:ext cx="7010400" cy="4648200"/>
          </a:xfrm>
        </p:spPr>
        <p:txBody>
          <a:bodyPr/>
          <a:lstStyle/>
          <a:p>
            <a:r>
              <a:rPr lang="ru-RU" altLang="ru-RU" sz="2000" smtClean="0"/>
              <a:t>Стрёмно – плохо;</a:t>
            </a:r>
          </a:p>
          <a:p>
            <a:r>
              <a:rPr lang="ru-RU" altLang="ru-RU" sz="2000" smtClean="0"/>
              <a:t>Тормоз – глупый;</a:t>
            </a:r>
          </a:p>
          <a:p>
            <a:r>
              <a:rPr lang="ru-RU" altLang="ru-RU" sz="2000" smtClean="0"/>
              <a:t>Клёвый – хороший;</a:t>
            </a:r>
          </a:p>
          <a:p>
            <a:r>
              <a:rPr lang="ru-RU" altLang="ru-RU" sz="2000" smtClean="0"/>
              <a:t>Оторваться – веселиться;</a:t>
            </a:r>
          </a:p>
          <a:p>
            <a:r>
              <a:rPr lang="ru-RU" altLang="ru-RU" sz="2000" smtClean="0"/>
              <a:t>Предки – родители;</a:t>
            </a:r>
          </a:p>
          <a:p>
            <a:r>
              <a:rPr lang="ru-RU" altLang="ru-RU" sz="2000" smtClean="0"/>
              <a:t>Прикинь – представь;</a:t>
            </a:r>
          </a:p>
          <a:p>
            <a:r>
              <a:rPr lang="ru-RU" altLang="ru-RU" sz="2000" smtClean="0"/>
              <a:t>Не базарь – не говори;</a:t>
            </a:r>
          </a:p>
          <a:p>
            <a:r>
              <a:rPr lang="ru-RU" altLang="ru-RU" sz="2000" smtClean="0"/>
              <a:t>Не гони – не обманывай;</a:t>
            </a:r>
          </a:p>
          <a:p>
            <a:r>
              <a:rPr lang="ru-RU" altLang="ru-RU" sz="2000" smtClean="0"/>
              <a:t>В смысле – как понять;</a:t>
            </a:r>
          </a:p>
          <a:p>
            <a:r>
              <a:rPr lang="ru-RU" altLang="ru-RU" sz="2000" smtClean="0"/>
              <a:t>Оттянуться – отдохнуть;</a:t>
            </a:r>
          </a:p>
          <a:p>
            <a:r>
              <a:rPr lang="ru-RU" altLang="ru-RU" sz="2000" smtClean="0"/>
              <a:t>Респект – уважение.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862110"/>
                </a:solidFill>
              </a:rPr>
              <a:t>ВСЕ «ЗА» И «ПРОТИВ» СЛЕНГА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Положительные  стороны сленга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Сленг – это игра, маска, попытка преодолеть обыденность.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Сленг постоянно обновляется.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Сленг обладает внутри себя определённым лексическим и словообразовательным богатством.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Сленг эмоционально окрашен.</a:t>
            </a:r>
          </a:p>
        </p:txBody>
      </p:sp>
      <p:pic>
        <p:nvPicPr>
          <p:cNvPr id="4" name="Picture 6" descr="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64"/>
            <a:ext cx="3000364" cy="1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62110"/>
                </a:solidFill>
              </a:rPr>
              <a:t>ВСЕ «ЗА» И «ПРОТИВ» СЛЕНГА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Отрицательные стороны сленга</a:t>
            </a:r>
          </a:p>
          <a:p>
            <a:pPr>
              <a:defRPr/>
            </a:pPr>
            <a:r>
              <a:rPr lang="ru-RU" sz="2000" dirty="0" smtClean="0"/>
              <a:t>Сленг ограничен тематически.</a:t>
            </a:r>
          </a:p>
          <a:p>
            <a:pPr>
              <a:defRPr/>
            </a:pPr>
            <a:r>
              <a:rPr lang="ru-RU" sz="2000" dirty="0" smtClean="0"/>
              <a:t>Сленг не может быть основой национальной культуры.</a:t>
            </a:r>
          </a:p>
          <a:p>
            <a:pPr>
              <a:defRPr/>
            </a:pPr>
            <a:r>
              <a:rPr lang="ru-RU" sz="2000" dirty="0" smtClean="0"/>
              <a:t>Сленговые слова имеют размытое лексическое значение и не могут передать точную информацию.</a:t>
            </a:r>
          </a:p>
          <a:p>
            <a:pPr>
              <a:defRPr/>
            </a:pPr>
            <a:r>
              <a:rPr lang="ru-RU" sz="2000" dirty="0" smtClean="0"/>
              <a:t>Сленг обладает ограниченной эмоциональной окрашенностью, не передаёт весь спектр эмоций.</a:t>
            </a:r>
          </a:p>
          <a:p>
            <a:pPr>
              <a:defRPr/>
            </a:pPr>
            <a:r>
              <a:rPr lang="ru-RU" sz="2000" dirty="0" smtClean="0"/>
              <a:t>Сленг сводит общение к примитивной коммуникации</a:t>
            </a:r>
            <a:endParaRPr lang="ru-RU" sz="2000" dirty="0"/>
          </a:p>
        </p:txBody>
      </p:sp>
      <p:pic>
        <p:nvPicPr>
          <p:cNvPr id="4" name="Picture 6" descr="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357826"/>
            <a:ext cx="3214710" cy="15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6248400" cy="12954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FFFF"/>
                </a:solidFill>
              </a:rPr>
              <a:t>ВЫВОДЫ:</a:t>
            </a:r>
          </a:p>
        </p:txBody>
      </p:sp>
      <p:pic>
        <p:nvPicPr>
          <p:cNvPr id="28675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686800" cy="4572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400" b="1" i="1" dirty="0" smtClean="0">
              <a:solidFill>
                <a:srgbClr val="00FFFF"/>
              </a:solidFill>
            </a:endParaRPr>
          </a:p>
          <a:p>
            <a:pPr lvl="0"/>
            <a:r>
              <a:rPr lang="ru-RU" sz="1400" b="1" i="1" dirty="0" smtClean="0">
                <a:solidFill>
                  <a:schemeClr val="tx1"/>
                </a:solidFill>
              </a:rPr>
              <a:t>Молодёжный сленг представляет собой интереснейший лингвистический феномен, бытование которого ограничено не только определёнными возрастными рамками, но и социальными, временными, пространственными рамками. Как я выяснила, у каждого поколения свой язык. </a:t>
            </a:r>
          </a:p>
          <a:p>
            <a:pPr lvl="0"/>
            <a:r>
              <a:rPr lang="ru-RU" sz="1400" b="1" i="1" dirty="0" smtClean="0">
                <a:solidFill>
                  <a:schemeClr val="tx1"/>
                </a:solidFill>
              </a:rPr>
              <a:t>Молодёжный сленг – это, прежде всего, попытка преодолеть обыденность.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/>
                </a:solidFill>
              </a:rPr>
              <a:t>      Мне показалось, что сленг используется молодёжью, а также моими одноклассниками желанием отвергнуть в одежде, музыке и даже речи то, что обыденно, скучно, привычно, установить свои правила, сделать жизнь ярче, интереснее, выразить протест миру взрослых. </a:t>
            </a:r>
          </a:p>
          <a:p>
            <a:pPr lvl="0"/>
            <a:r>
              <a:rPr lang="ru-RU" sz="1400" b="1" i="1" dirty="0" smtClean="0">
                <a:solidFill>
                  <a:schemeClr val="tx1"/>
                </a:solidFill>
              </a:rPr>
              <a:t>Сленг постоянно обновляется и тематически ограничен. </a:t>
            </a:r>
          </a:p>
          <a:p>
            <a:pPr lvl="0"/>
            <a:r>
              <a:rPr lang="ru-RU" sz="1400" b="1" i="1" dirty="0" smtClean="0">
                <a:solidFill>
                  <a:schemeClr val="tx1"/>
                </a:solidFill>
              </a:rPr>
              <a:t>Сленг обладает ограниченной эмоциональной окрашенностью, не передаёт весь спектр эмоций.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/>
                </a:solidFill>
              </a:rPr>
              <a:t>     Я думаю, человек, говорящий только на сленге,  лишает себя возможности воспринимать мир ярким, многоцветным, теряет способность восхищаться, радоваться, восторгаться, удивляться.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Сленг ведёт к упрощению человека  как личности, провоцирует отсутствие навыков общения на деловом и научном уровнях, то есть,  как я полагаю, сленг сводит общение к примитивной коммуникации.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Разговор о  молодежном сленге актуален, об этом надо обязательно говорить.</a:t>
            </a:r>
          </a:p>
          <a:p>
            <a:pPr lvl="0"/>
            <a:endParaRPr lang="ru-RU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b="1" i="1" dirty="0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696200" cy="1295400"/>
          </a:xfrm>
        </p:spPr>
        <p:txBody>
          <a:bodyPr/>
          <a:lstStyle/>
          <a:p>
            <a:pPr eaLnBrk="1" hangingPunct="1"/>
            <a:r>
              <a:rPr lang="ru-RU" altLang="ru-RU" sz="4800" b="1" i="1" dirty="0" smtClean="0">
                <a:solidFill>
                  <a:srgbClr val="00FFFF"/>
                </a:solidFill>
              </a:rPr>
              <a:t/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r>
              <a:rPr lang="ru-RU" altLang="ru-RU" sz="4800" b="1" i="1" dirty="0" smtClean="0">
                <a:solidFill>
                  <a:srgbClr val="00FFFF"/>
                </a:solidFill>
              </a:rPr>
              <a:t/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r>
              <a:rPr lang="ru-RU" altLang="ru-RU" sz="4800" b="1" i="1" dirty="0" smtClean="0">
                <a:solidFill>
                  <a:srgbClr val="00FFFF"/>
                </a:solidFill>
              </a:rPr>
              <a:t/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r>
              <a:rPr lang="ru-RU" altLang="ru-RU" sz="4800" b="1" i="1" dirty="0" smtClean="0">
                <a:solidFill>
                  <a:srgbClr val="00FFFF"/>
                </a:solidFill>
              </a:rPr>
              <a:t/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r>
              <a:rPr lang="ru-RU" altLang="ru-RU" sz="4800" b="1" i="1" dirty="0" smtClean="0">
                <a:solidFill>
                  <a:srgbClr val="00FFFF"/>
                </a:solidFill>
              </a:rPr>
              <a:t>             </a:t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r>
              <a:rPr lang="ru-RU" altLang="ru-RU" sz="4800" b="1" i="1" dirty="0" smtClean="0">
                <a:solidFill>
                  <a:srgbClr val="00FFFF"/>
                </a:solidFill>
              </a:rPr>
              <a:t>            </a:t>
            </a:r>
            <a:r>
              <a:rPr lang="ru-RU" altLang="ru-RU" sz="4300" b="1" i="1" dirty="0" smtClean="0">
                <a:solidFill>
                  <a:srgbClr val="00FFFF"/>
                </a:solidFill>
              </a:rPr>
              <a:t>Русский  язык                                       неисчерпаемо  богат  </a:t>
            </a:r>
            <a:br>
              <a:rPr lang="ru-RU" altLang="ru-RU" sz="4300" b="1" i="1" dirty="0" smtClean="0">
                <a:solidFill>
                  <a:srgbClr val="00FFFF"/>
                </a:solidFill>
              </a:rPr>
            </a:br>
            <a:r>
              <a:rPr lang="ru-RU" altLang="ru-RU" sz="4300" b="1" i="1" dirty="0" smtClean="0">
                <a:solidFill>
                  <a:srgbClr val="00FFFF"/>
                </a:solidFill>
              </a:rPr>
              <a:t>и  все  обогащается  с  быстротой  поражающей.</a:t>
            </a:r>
            <a:r>
              <a:rPr lang="ru-RU" altLang="ru-RU" sz="4800" b="1" i="1" dirty="0" smtClean="0">
                <a:solidFill>
                  <a:srgbClr val="00FFFF"/>
                </a:solidFill>
              </a:rPr>
              <a:t>           </a:t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r>
              <a:rPr lang="ru-RU" altLang="ru-RU" sz="4800" b="1" i="1" dirty="0" smtClean="0">
                <a:solidFill>
                  <a:srgbClr val="00FFFF"/>
                </a:solidFill>
              </a:rPr>
              <a:t/>
            </a:r>
            <a:br>
              <a:rPr lang="ru-RU" altLang="ru-RU" sz="4800" b="1" i="1" dirty="0" smtClean="0">
                <a:solidFill>
                  <a:srgbClr val="00FFFF"/>
                </a:solidFill>
              </a:rPr>
            </a:br>
            <a:endParaRPr lang="ru-RU" altLang="ru-RU" sz="4800" b="1" i="1" dirty="0" smtClean="0">
              <a:solidFill>
                <a:srgbClr val="00FFFF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29200" y="4038600"/>
            <a:ext cx="35052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FFFF"/>
                </a:solidFill>
              </a:rPr>
              <a:t>Максим  Горький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162800" cy="12954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FFFF"/>
                </a:solidFill>
              </a:rPr>
              <a:t>ЦЕЛЬ: </a:t>
            </a:r>
            <a:r>
              <a:rPr lang="ru-RU" altLang="ru-RU" sz="3200" b="1" i="1" smtClean="0">
                <a:solidFill>
                  <a:srgbClr val="00FFFF"/>
                </a:solidFill>
              </a:rPr>
              <a:t>изучение словообразовательных инноваций в  речи  подростков.</a:t>
            </a:r>
            <a:r>
              <a:rPr lang="ru-RU" altLang="ru-RU" sz="320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00FFFF"/>
                </a:solidFill>
              </a:rPr>
              <a:t>ЗАДАЧИ: </a:t>
            </a:r>
          </a:p>
          <a:p>
            <a:pPr eaLnBrk="1" hangingPunct="1">
              <a:buFontTx/>
              <a:buChar char="-"/>
            </a:pPr>
            <a:r>
              <a:rPr lang="ru-RU" altLang="ru-RU" b="1" i="1" dirty="0" smtClean="0">
                <a:solidFill>
                  <a:srgbClr val="00FFFF"/>
                </a:solidFill>
              </a:rPr>
              <a:t>выяснить  причины,   по  которым  подростки  употребляют  сленг;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00FFFF"/>
                </a:solidFill>
              </a:rPr>
              <a:t>-показать различные виды словообразовательных инноваций.</a:t>
            </a:r>
          </a:p>
          <a:p>
            <a:pPr eaLnBrk="1" hangingPunct="1">
              <a:buFontTx/>
              <a:buChar char="-"/>
            </a:pPr>
            <a:endParaRPr lang="ru-RU" altLang="ru-RU" sz="3200" b="1" i="1" dirty="0" smtClean="0">
              <a:solidFill>
                <a:srgbClr val="00FFFF"/>
              </a:solidFill>
            </a:endParaRPr>
          </a:p>
        </p:txBody>
      </p:sp>
      <p:pic>
        <p:nvPicPr>
          <p:cNvPr id="5124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2057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705600" cy="49530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Подростковый сленг является авангардом языка. В нём обкатывается то, что завтра может попасть в общий словарь. Его одновременно сила и слабость в том, что он существенно зависит от сегодняшнего дня. Появились компьютеры – он воспринял, появился Интернет – он развернулся в эту сторону.</a:t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pic>
        <p:nvPicPr>
          <p:cNvPr id="6147" name="Picture 4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17cf4c75a7617f6dc9951553ed8d0d2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199866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2291" name="Picture 2" descr="C:\Documents and Settings\Пользователь\Мои документы\Мои рисунки\1296590196_pitani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52"/>
            <a:ext cx="1600200" cy="1828800"/>
          </a:xfrm>
        </p:spPr>
      </p:pic>
      <p:sp>
        <p:nvSpPr>
          <p:cNvPr id="7" name="Овальная выноска 6"/>
          <p:cNvSpPr/>
          <p:nvPr/>
        </p:nvSpPr>
        <p:spPr>
          <a:xfrm>
            <a:off x="1219200" y="228600"/>
            <a:ext cx="1981200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</a:rPr>
              <a:t>хорошо</a:t>
            </a:r>
          </a:p>
        </p:txBody>
      </p:sp>
      <p:pic>
        <p:nvPicPr>
          <p:cNvPr id="12293" name="Picture 5" descr="C:\Documents and Settings\Пользователь\Мои документы\Мои рисунки\det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2305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6629400" y="152400"/>
            <a:ext cx="1981200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</a:rPr>
              <a:t>Классно</a:t>
            </a:r>
          </a:p>
          <a:p>
            <a:pPr algn="ctr">
              <a:defRPr/>
            </a:pPr>
            <a:r>
              <a:rPr lang="ru-RU" sz="2000" dirty="0" err="1">
                <a:solidFill>
                  <a:srgbClr val="C00000"/>
                </a:solidFill>
              </a:rPr>
              <a:t>супер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2295" name="Picture 6" descr="C:\Documents and Settings\Пользователь\Мои документы\Мои рисунки\podrostki250samohval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352800"/>
            <a:ext cx="1919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7010400" y="2362200"/>
            <a:ext cx="2133600" cy="13747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rgbClr val="C00000"/>
                </a:solidFill>
              </a:rPr>
              <a:t>Обалденно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000" dirty="0" err="1">
                <a:solidFill>
                  <a:srgbClr val="C00000"/>
                </a:solidFill>
              </a:rPr>
              <a:t>офигенно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2297" name="Picture 3" descr="C:\Documents and Settings\Пользователь\Мои документы\Мои рисунки\jnj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971800"/>
            <a:ext cx="20494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ьная выноска 12"/>
          <p:cNvSpPr/>
          <p:nvPr/>
        </p:nvSpPr>
        <p:spPr>
          <a:xfrm>
            <a:off x="1828800" y="3810000"/>
            <a:ext cx="1600200" cy="12985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rgbClr val="C00000"/>
                </a:solidFill>
              </a:rPr>
              <a:t>кульно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Rot="1"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подростки используют сленг</a:t>
            </a: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2743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Сленг как средство укрепления групповой солидарности. 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524000" y="2665413"/>
            <a:ext cx="2743200" cy="915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Сленг как способ свободы выражения подростка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524000" y="3886200"/>
            <a:ext cx="2743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Сленг как своего рода протест против взрослого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953000" y="3886200"/>
            <a:ext cx="2743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Сленг как проявление интереса к какой-либо деятельности 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953000" y="2665413"/>
            <a:ext cx="2743200" cy="915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Сленг как подражание определенному значимому лицу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953000" y="1447800"/>
            <a:ext cx="2743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Сленг как одна из форм преодоления чувства соц. неполноценности </a:t>
            </a:r>
          </a:p>
        </p:txBody>
      </p:sp>
      <p:pic>
        <p:nvPicPr>
          <p:cNvPr id="48139" name="Picture 11" descr="j0343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10810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29" name="Picture 101" descr="59eee1f10a44b302c274cd53be7c12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676650"/>
            <a:ext cx="1017588" cy="1276350"/>
          </a:xfrm>
          <a:prstGeom prst="rect">
            <a:avLst/>
          </a:prstGeom>
          <a:noFill/>
        </p:spPr>
      </p:pic>
      <p:sp>
        <p:nvSpPr>
          <p:cNvPr id="48231" name="Text Box 103"/>
          <p:cNvSpPr txBox="1">
            <a:spLocks noChangeArrowheads="1"/>
          </p:cNvSpPr>
          <p:nvPr/>
        </p:nvSpPr>
        <p:spPr bwMode="auto">
          <a:xfrm>
            <a:off x="228600" y="5286375"/>
            <a:ext cx="19050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Не хватает литературного словарного запаса</a:t>
            </a:r>
          </a:p>
        </p:txBody>
      </p:sp>
      <p:sp>
        <p:nvSpPr>
          <p:cNvPr id="48235" name="Text Box 107"/>
          <p:cNvSpPr txBox="1">
            <a:spLocks noChangeArrowheads="1"/>
          </p:cNvSpPr>
          <p:nvPr/>
        </p:nvSpPr>
        <p:spPr bwMode="auto">
          <a:xfrm>
            <a:off x="2438400" y="5257800"/>
            <a:ext cx="19812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Разнообразие. Всегда говорить правильно - скучно</a:t>
            </a: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4724400" y="5257800"/>
            <a:ext cx="1905000" cy="1206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00"/>
          </a:p>
          <a:p>
            <a:pPr algn="ctr">
              <a:spcBef>
                <a:spcPct val="50000"/>
              </a:spcBef>
            </a:pPr>
            <a:r>
              <a:rPr lang="ru-RU"/>
              <a:t>Стремление к краткости </a:t>
            </a:r>
          </a:p>
          <a:p>
            <a:pPr algn="ctr">
              <a:spcBef>
                <a:spcPct val="50000"/>
              </a:spcBef>
            </a:pPr>
            <a:endParaRPr lang="ru-RU" sz="1600"/>
          </a:p>
        </p:txBody>
      </p:sp>
      <p:sp>
        <p:nvSpPr>
          <p:cNvPr id="48237" name="Text Box 109"/>
          <p:cNvSpPr txBox="1">
            <a:spLocks noChangeArrowheads="1"/>
          </p:cNvSpPr>
          <p:nvPr/>
        </p:nvSpPr>
        <p:spPr bwMode="auto">
          <a:xfrm>
            <a:off x="6934200" y="5257800"/>
            <a:ext cx="1905000" cy="1198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"/>
          </a:p>
          <a:p>
            <a:pPr algn="ctr">
              <a:spcBef>
                <a:spcPct val="50000"/>
              </a:spcBef>
            </a:pPr>
            <a:r>
              <a:rPr lang="ru-RU"/>
              <a:t>Передает эмоциональ-ность речи</a:t>
            </a:r>
          </a:p>
          <a:p>
            <a:pPr algn="ctr">
              <a:spcBef>
                <a:spcPct val="50000"/>
              </a:spcBef>
            </a:pPr>
            <a:endParaRPr lang="ru-RU" sz="5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2" grpId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231" grpId="0" animBg="1"/>
      <p:bldP spid="48235" grpId="0" animBg="1"/>
      <p:bldP spid="48236" grpId="0" animBg="1"/>
      <p:bldP spid="48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990600" y="2895600"/>
            <a:ext cx="2895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/>
              <a:t>Иностранный </a:t>
            </a:r>
            <a:endParaRPr lang="en-US" b="1"/>
          </a:p>
          <a:p>
            <a:pPr algn="ctr"/>
            <a:r>
              <a:rPr lang="ru-RU" b="1"/>
              <a:t>язык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990600" y="4114800"/>
            <a:ext cx="29718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Сленгизмы, связанные с наркотиками алкоголем</a:t>
            </a:r>
            <a:r>
              <a:rPr lang="ru-RU"/>
              <a:t>.  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3124200" y="5638800"/>
            <a:ext cx="2743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Хобби и увлечения подростков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5105400" y="4114800"/>
            <a:ext cx="28956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Компьютерные игры, видео</a:t>
            </a:r>
            <a:r>
              <a:rPr lang="en-US" b="1"/>
              <a:t>     </a:t>
            </a:r>
            <a:r>
              <a:rPr lang="ru-RU" b="1"/>
              <a:t>мультфильмы</a:t>
            </a:r>
            <a:r>
              <a:rPr lang="ru-RU"/>
              <a:t>.  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181600" y="2895600"/>
            <a:ext cx="28194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Уголовная </a:t>
            </a:r>
            <a:r>
              <a:rPr lang="en-US" b="1"/>
              <a:t>         </a:t>
            </a:r>
            <a:r>
              <a:rPr lang="ru-RU" b="1"/>
              <a:t>лексика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181600" y="1447800"/>
            <a:ext cx="28194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Современная музыкальная культура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990600" y="1447800"/>
            <a:ext cx="28956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/>
              <a:t>Развитие компьютерных технологий</a:t>
            </a:r>
          </a:p>
        </p:txBody>
      </p:sp>
      <p:pic>
        <p:nvPicPr>
          <p:cNvPr id="54275" name="Picture 3" descr="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1143000" cy="1143000"/>
          </a:xfrm>
          <a:prstGeom prst="rect">
            <a:avLst/>
          </a:prstGeom>
          <a:noFill/>
        </p:spPr>
      </p:pic>
      <p:pic>
        <p:nvPicPr>
          <p:cNvPr id="54289" name="Picture 17" descr="professor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12842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 descr="people1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19600"/>
            <a:ext cx="113188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J007623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590800"/>
            <a:ext cx="1663700" cy="1458913"/>
          </a:xfrm>
          <a:prstGeom prst="rect">
            <a:avLst/>
          </a:prstGeom>
          <a:noFill/>
        </p:spPr>
      </p:pic>
      <p:pic>
        <p:nvPicPr>
          <p:cNvPr id="54283" name="Рисунок 5" descr="5b7c346b6680c5681888076a520bddf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267200"/>
            <a:ext cx="1379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1801dd79927d411fe8c6ff7f5e8e6b3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1425" y="1143000"/>
            <a:ext cx="1019175" cy="1171575"/>
          </a:xfrm>
          <a:prstGeom prst="rect">
            <a:avLst/>
          </a:prstGeom>
          <a:noFill/>
        </p:spPr>
      </p:pic>
      <p:sp>
        <p:nvSpPr>
          <p:cNvPr id="54304" name="Rectangle 32"/>
          <p:cNvSpPr>
            <a:spLocks noRot="1"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влияет на развитие сленга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</p:txBody>
      </p:sp>
      <p:pic>
        <p:nvPicPr>
          <p:cNvPr id="54306" name="Picture 34" descr="e0c959e71197b87ae98cf4559b29b1d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5257800"/>
            <a:ext cx="1039813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5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 animBg="1"/>
      <p:bldP spid="54295" grpId="0" animBg="1"/>
      <p:bldP spid="54297" grpId="0" animBg="1"/>
      <p:bldP spid="54298" grpId="0" animBg="1"/>
      <p:bldP spid="54299" grpId="0" animBg="1"/>
      <p:bldP spid="54293" grpId="0" animBg="1"/>
      <p:bldP spid="5430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676400" y="571480"/>
            <a:ext cx="7010400" cy="5524520"/>
          </a:xfrm>
        </p:spPr>
        <p:txBody>
          <a:bodyPr/>
          <a:lstStyle/>
          <a:p>
            <a:r>
              <a:rPr lang="ru-RU" altLang="ru-RU" dirty="0" smtClean="0"/>
              <a:t>В наше время язык общения в Сети всё сильнее проникает в обыденную речь. Интернет сегодня - бесспорный король ринга, и с каждым днём он только набирает силу.</a:t>
            </a:r>
          </a:p>
          <a:p>
            <a:endParaRPr lang="ru-RU" altLang="ru-RU" dirty="0" smtClean="0"/>
          </a:p>
        </p:txBody>
      </p:sp>
      <p:pic>
        <p:nvPicPr>
          <p:cNvPr id="9220" name="Picture 4" descr="C:\Users\Дом\Pictures\девушка-за-компьютером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Суффиксация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928926" y="1071546"/>
            <a:ext cx="5986474" cy="5786454"/>
          </a:xfrm>
        </p:spPr>
        <p:txBody>
          <a:bodyPr/>
          <a:lstStyle/>
          <a:p>
            <a:r>
              <a:rPr lang="ru-RU" dirty="0" smtClean="0"/>
              <a:t>У имен существительных наиболее часто встречаются суффиксы </a:t>
            </a:r>
            <a:r>
              <a:rPr lang="ru-RU" i="1" dirty="0" smtClean="0"/>
              <a:t>-ник</a:t>
            </a:r>
            <a:r>
              <a:rPr lang="ru-RU" dirty="0" smtClean="0"/>
              <a:t> и </a:t>
            </a:r>
            <a:r>
              <a:rPr lang="ru-RU" i="1" dirty="0" smtClean="0"/>
              <a:t>-к-, </a:t>
            </a:r>
            <a:r>
              <a:rPr lang="ru-RU" dirty="0" smtClean="0"/>
              <a:t>а также уменьшительные</a:t>
            </a:r>
            <a:r>
              <a:rPr lang="ru-RU" i="1" dirty="0" smtClean="0"/>
              <a:t> </a:t>
            </a:r>
            <a:r>
              <a:rPr lang="ru-RU" dirty="0" smtClean="0"/>
              <a:t>суффиксы</a:t>
            </a:r>
            <a:r>
              <a:rPr lang="ru-RU" i="1" dirty="0" smtClean="0"/>
              <a:t> –</a:t>
            </a:r>
            <a:r>
              <a:rPr lang="ru-RU" i="1" dirty="0" err="1" smtClean="0"/>
              <a:t>ишк</a:t>
            </a:r>
            <a:r>
              <a:rPr lang="ru-RU" i="1" dirty="0" smtClean="0"/>
              <a:t>-, -</a:t>
            </a:r>
            <a:r>
              <a:rPr lang="ru-RU" i="1" dirty="0" err="1" smtClean="0"/>
              <a:t>яшк</a:t>
            </a:r>
            <a:r>
              <a:rPr lang="ru-RU" i="1" dirty="0" smtClean="0"/>
              <a:t>-, -инк- </a:t>
            </a:r>
            <a:r>
              <a:rPr lang="ru-RU" dirty="0" smtClean="0"/>
              <a:t>и др., например: </a:t>
            </a:r>
            <a:r>
              <a:rPr lang="ru-RU" b="1" dirty="0" err="1" smtClean="0"/>
              <a:t>леталка</a:t>
            </a:r>
            <a:r>
              <a:rPr lang="ru-RU" b="1" dirty="0" smtClean="0"/>
              <a:t>, </a:t>
            </a:r>
            <a:r>
              <a:rPr lang="ru-RU" b="1" dirty="0" err="1" smtClean="0"/>
              <a:t>стрелялка</a:t>
            </a:r>
            <a:r>
              <a:rPr lang="ru-RU" b="1" dirty="0" smtClean="0"/>
              <a:t>, </a:t>
            </a:r>
            <a:r>
              <a:rPr lang="ru-RU" b="1" dirty="0" err="1" smtClean="0"/>
              <a:t>ходилка</a:t>
            </a:r>
            <a:r>
              <a:rPr lang="ru-RU" b="1" dirty="0" smtClean="0"/>
              <a:t>, </a:t>
            </a:r>
            <a:r>
              <a:rPr lang="ru-RU" b="1" dirty="0" err="1" smtClean="0"/>
              <a:t>бродилка</a:t>
            </a:r>
            <a:r>
              <a:rPr lang="ru-RU" b="1" dirty="0" smtClean="0"/>
              <a:t> – жанры компьютерных игр, </a:t>
            </a:r>
            <a:r>
              <a:rPr lang="ru-RU" b="1" dirty="0" err="1" smtClean="0"/>
              <a:t>смотрелка</a:t>
            </a:r>
            <a:r>
              <a:rPr lang="ru-RU" b="1" dirty="0" smtClean="0"/>
              <a:t>, </a:t>
            </a:r>
            <a:r>
              <a:rPr lang="ru-RU" b="1" dirty="0" err="1" smtClean="0"/>
              <a:t>сжималка</a:t>
            </a:r>
            <a:r>
              <a:rPr lang="ru-RU" b="1" dirty="0" smtClean="0"/>
              <a:t>, </a:t>
            </a:r>
            <a:r>
              <a:rPr lang="ru-RU" b="1" dirty="0" err="1" smtClean="0"/>
              <a:t>чистилка</a:t>
            </a:r>
            <a:r>
              <a:rPr lang="ru-RU" b="1" dirty="0" smtClean="0"/>
              <a:t>, </a:t>
            </a:r>
            <a:r>
              <a:rPr lang="ru-RU" b="1" dirty="0" err="1" smtClean="0"/>
              <a:t>рисовалка</a:t>
            </a:r>
            <a:r>
              <a:rPr lang="ru-RU" b="1" dirty="0" smtClean="0"/>
              <a:t> – утилиты.</a:t>
            </a:r>
            <a:endParaRPr lang="ru-RU" dirty="0" smtClean="0"/>
          </a:p>
          <a:p>
            <a:endParaRPr lang="ru-RU" altLang="ru-RU" dirty="0" smtClean="0"/>
          </a:p>
        </p:txBody>
      </p:sp>
      <p:pic>
        <p:nvPicPr>
          <p:cNvPr id="10244" name="Picture 4" descr="C:\Users\Дом\Pictures\child-comp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2895600" cy="3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443</TotalTime>
  <Words>1079</Words>
  <Application>Microsoft Office PowerPoint</Application>
  <PresentationFormat>Экран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Каскад</vt:lpstr>
      <vt:lpstr>Презентация PowerPoint</vt:lpstr>
      <vt:lpstr>Презентация PowerPoint</vt:lpstr>
      <vt:lpstr>ЦЕЛЬ: изучение словообразовательных инноваций в  речи  подростков. </vt:lpstr>
      <vt:lpstr>Подростковый сленг является авангардом языка. В нём обкатывается то, что завтра может попасть в общий словарь. Его одновременно сила и слабость в том, что он существенно зависит от сегодняшнего дня. Появились компьютеры – он воспринял, появился Интернет – он развернулся в эту сторону. </vt:lpstr>
      <vt:lpstr>Презентация PowerPoint</vt:lpstr>
      <vt:lpstr>Презентация PowerPoint</vt:lpstr>
      <vt:lpstr>Презентация PowerPoint</vt:lpstr>
      <vt:lpstr>Презентация PowerPoint</vt:lpstr>
      <vt:lpstr>Суффиксация. </vt:lpstr>
      <vt:lpstr>Презентация PowerPoint</vt:lpstr>
      <vt:lpstr>Префиксация. </vt:lpstr>
      <vt:lpstr>Суффиксально-префиксальный способ. </vt:lpstr>
      <vt:lpstr>Словосложение. </vt:lpstr>
      <vt:lpstr>Аббревиация. </vt:lpstr>
      <vt:lpstr>Сложносокращенные слова. </vt:lpstr>
      <vt:lpstr>Презентация PowerPoint</vt:lpstr>
      <vt:lpstr>Презентация PowerPoint</vt:lpstr>
      <vt:lpstr>Презентация PowerPoint</vt:lpstr>
      <vt:lpstr>Я представила в таблице полученные данные анкетирования.</vt:lpstr>
      <vt:lpstr>Часто используемые в студенческой  речи слова:</vt:lpstr>
      <vt:lpstr>ВСЕ «ЗА» И «ПРОТИВ» СЛЕНГА</vt:lpstr>
      <vt:lpstr>ВСЕ «ЗА» И «ПРОТИВ» СЛЕНГА</vt:lpstr>
      <vt:lpstr>ВЫВОДЫ:</vt:lpstr>
      <vt:lpstr>                              Русский  язык                                       неисчерпаемо  богат   и  все  обогащается  с  быстротой  поражающей.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Дом</cp:lastModifiedBy>
  <cp:revision>39</cp:revision>
  <cp:lastPrinted>1601-01-01T00:00:00Z</cp:lastPrinted>
  <dcterms:created xsi:type="dcterms:W3CDTF">1601-01-01T00:00:00Z</dcterms:created>
  <dcterms:modified xsi:type="dcterms:W3CDTF">2017-01-08T13:17:26Z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