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4" r:id="rId2"/>
    <p:sldId id="256" r:id="rId3"/>
    <p:sldId id="303" r:id="rId4"/>
    <p:sldId id="281" r:id="rId5"/>
    <p:sldId id="296" r:id="rId6"/>
    <p:sldId id="267" r:id="rId7"/>
    <p:sldId id="270" r:id="rId8"/>
    <p:sldId id="271" r:id="rId9"/>
    <p:sldId id="273" r:id="rId10"/>
    <p:sldId id="276" r:id="rId11"/>
    <p:sldId id="277" r:id="rId12"/>
    <p:sldId id="274" r:id="rId13"/>
    <p:sldId id="278" r:id="rId14"/>
    <p:sldId id="295" r:id="rId15"/>
    <p:sldId id="263" r:id="rId16"/>
    <p:sldId id="265" r:id="rId17"/>
    <p:sldId id="264" r:id="rId18"/>
    <p:sldId id="300" r:id="rId19"/>
    <p:sldId id="268" r:id="rId20"/>
    <p:sldId id="297" r:id="rId21"/>
    <p:sldId id="260" r:id="rId22"/>
    <p:sldId id="280" r:id="rId23"/>
    <p:sldId id="266" r:id="rId24"/>
    <p:sldId id="261" r:id="rId25"/>
    <p:sldId id="283" r:id="rId26"/>
    <p:sldId id="282" r:id="rId27"/>
    <p:sldId id="275" r:id="rId28"/>
    <p:sldId id="288" r:id="rId29"/>
    <p:sldId id="262" r:id="rId30"/>
    <p:sldId id="285" r:id="rId31"/>
    <p:sldId id="269" r:id="rId32"/>
    <p:sldId id="298" r:id="rId33"/>
    <p:sldId id="286" r:id="rId34"/>
    <p:sldId id="299" r:id="rId35"/>
    <p:sldId id="290" r:id="rId36"/>
    <p:sldId id="272" r:id="rId37"/>
    <p:sldId id="289" r:id="rId38"/>
    <p:sldId id="292" r:id="rId39"/>
    <p:sldId id="291" r:id="rId40"/>
    <p:sldId id="279" r:id="rId41"/>
    <p:sldId id="294" r:id="rId42"/>
    <p:sldId id="301" r:id="rId43"/>
    <p:sldId id="287" r:id="rId44"/>
    <p:sldId id="293" r:id="rId45"/>
    <p:sldId id="258" r:id="rId46"/>
    <p:sldId id="257" r:id="rId47"/>
    <p:sldId id="284" r:id="rId48"/>
    <p:sldId id="302" r:id="rId49"/>
    <p:sldId id="259" r:id="rId5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DBA9"/>
    <a:srgbClr val="3F9B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0F026-C2CA-4446-B52F-75A9F2CF4999}" type="datetimeFigureOut">
              <a:rPr lang="ru-RU" smtClean="0"/>
              <a:pPr/>
              <a:t>02.06.2017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466DE-C771-49A0-8414-DE3B3CFF0C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0F026-C2CA-4446-B52F-75A9F2CF4999}" type="datetimeFigureOut">
              <a:rPr lang="ru-RU" smtClean="0"/>
              <a:pPr/>
              <a:t>02.06.2017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466DE-C771-49A0-8414-DE3B3CFF0C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0F026-C2CA-4446-B52F-75A9F2CF4999}" type="datetimeFigureOut">
              <a:rPr lang="ru-RU" smtClean="0"/>
              <a:pPr/>
              <a:t>02.06.2017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466DE-C771-49A0-8414-DE3B3CFF0C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0F026-C2CA-4446-B52F-75A9F2CF4999}" type="datetimeFigureOut">
              <a:rPr lang="ru-RU" smtClean="0"/>
              <a:pPr/>
              <a:t>02.06.2017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466DE-C771-49A0-8414-DE3B3CFF0C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0F026-C2CA-4446-B52F-75A9F2CF4999}" type="datetimeFigureOut">
              <a:rPr lang="ru-RU" smtClean="0"/>
              <a:pPr/>
              <a:t>02.06.2017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466DE-C771-49A0-8414-DE3B3CFF0C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0F026-C2CA-4446-B52F-75A9F2CF4999}" type="datetimeFigureOut">
              <a:rPr lang="ru-RU" smtClean="0"/>
              <a:pPr/>
              <a:t>02.06.2017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466DE-C771-49A0-8414-DE3B3CFF0C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0F026-C2CA-4446-B52F-75A9F2CF4999}" type="datetimeFigureOut">
              <a:rPr lang="ru-RU" smtClean="0"/>
              <a:pPr/>
              <a:t>02.06.2017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466DE-C771-49A0-8414-DE3B3CFF0C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0F026-C2CA-4446-B52F-75A9F2CF4999}" type="datetimeFigureOut">
              <a:rPr lang="ru-RU" smtClean="0"/>
              <a:pPr/>
              <a:t>02.06.2017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466DE-C771-49A0-8414-DE3B3CFF0C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0F026-C2CA-4446-B52F-75A9F2CF4999}" type="datetimeFigureOut">
              <a:rPr lang="ru-RU" smtClean="0"/>
              <a:pPr/>
              <a:t>02.06.2017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466DE-C771-49A0-8414-DE3B3CFF0C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0F026-C2CA-4446-B52F-75A9F2CF4999}" type="datetimeFigureOut">
              <a:rPr lang="ru-RU" smtClean="0"/>
              <a:pPr/>
              <a:t>02.06.2017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466DE-C771-49A0-8414-DE3B3CFF0C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0F026-C2CA-4446-B52F-75A9F2CF4999}" type="datetimeFigureOut">
              <a:rPr lang="ru-RU" smtClean="0"/>
              <a:pPr/>
              <a:t>02.06.2017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466DE-C771-49A0-8414-DE3B3CFF0CD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70F026-C2CA-4446-B52F-75A9F2CF4999}" type="datetimeFigureOut">
              <a:rPr lang="ru-RU" smtClean="0"/>
              <a:pPr/>
              <a:t>02.06.2017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B466DE-C771-49A0-8414-DE3B3CFF0CD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hyperlink" Target="http://www.foragro.ru/images/fish/karp/fish_karp_2_h_orig.jpe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jpeg"/><Relationship Id="rId4" Type="http://schemas.openxmlformats.org/officeDocument/2006/relationships/hyperlink" Target="http://img1.liveinternet.ru/images/attach/c/1/54/990/54990926_sudak.jpg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1214422"/>
            <a:ext cx="7772400" cy="1470025"/>
          </a:xfrm>
        </p:spPr>
        <p:txBody>
          <a:bodyPr>
            <a:noAutofit/>
          </a:bodyPr>
          <a:lstStyle/>
          <a:p>
            <a:r>
              <a:rPr lang="ru-RU" sz="6600" b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Животный мир Ростовской области</a:t>
            </a:r>
            <a:endParaRPr lang="ru-RU" sz="6600" b="1" dirty="0">
              <a:solidFill>
                <a:schemeClr val="accent3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43200" y="4286256"/>
            <a:ext cx="6400800" cy="1752600"/>
          </a:xfrm>
        </p:spPr>
        <p:txBody>
          <a:bodyPr>
            <a:normAutofit/>
          </a:bodyPr>
          <a:lstStyle/>
          <a:p>
            <a:endParaRPr lang="ru-RU" sz="24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mg-fotki.yandex.ru/get/51/andreinl.c/0_cd20_2314d7de_XL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1571588"/>
            <a:ext cx="5715040" cy="52864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2071670" y="214290"/>
            <a:ext cx="47863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i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Слепыш</a:t>
            </a:r>
            <a:endParaRPr lang="ru-RU" sz="7200" b="1" i="1" dirty="0">
              <a:solidFill>
                <a:schemeClr val="accent3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4" name="Половина рамки 3"/>
          <p:cNvSpPr/>
          <p:nvPr/>
        </p:nvSpPr>
        <p:spPr>
          <a:xfrm>
            <a:off x="0" y="0"/>
            <a:ext cx="2786050" cy="1643050"/>
          </a:xfrm>
          <a:prstGeom prst="halfFram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s59.radikal.ru/i166/0901/d7/659cbc1a590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071546"/>
            <a:ext cx="6715172" cy="5119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оловина рамки 2"/>
          <p:cNvSpPr/>
          <p:nvPr/>
        </p:nvSpPr>
        <p:spPr>
          <a:xfrm>
            <a:off x="0" y="0"/>
            <a:ext cx="2786050" cy="1714488"/>
          </a:xfrm>
          <a:prstGeom prst="halfFram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-main-pic" descr="Картинка 1 из 36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928670"/>
            <a:ext cx="6429420" cy="52768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оловина рамки 2"/>
          <p:cNvSpPr/>
          <p:nvPr/>
        </p:nvSpPr>
        <p:spPr>
          <a:xfrm>
            <a:off x="0" y="0"/>
            <a:ext cx="2786050" cy="1714488"/>
          </a:xfrm>
          <a:prstGeom prst="halfFram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-main-pic" descr="Картинка 30 из 746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214422"/>
            <a:ext cx="6858048" cy="53578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оловина рамки 2"/>
          <p:cNvSpPr/>
          <p:nvPr/>
        </p:nvSpPr>
        <p:spPr>
          <a:xfrm>
            <a:off x="0" y="0"/>
            <a:ext cx="2786050" cy="1714488"/>
          </a:xfrm>
          <a:prstGeom prst="halfFram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 5"/>
          <p:cNvSpPr/>
          <p:nvPr/>
        </p:nvSpPr>
        <p:spPr>
          <a:xfrm>
            <a:off x="3786182" y="0"/>
            <a:ext cx="5357818" cy="6858000"/>
          </a:xfrm>
          <a:prstGeom prst="ellipse">
            <a:avLst/>
          </a:prstGeom>
          <a:solidFill>
            <a:srgbClr val="E9DBA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214810" y="500042"/>
            <a:ext cx="4572000" cy="557075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3600" b="1" i="1" u="sng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Копытные</a:t>
            </a:r>
            <a:r>
              <a:rPr lang="ru-RU" sz="2000" dirty="0" smtClean="0">
                <a:latin typeface="Comic Sans MS" pitchFamily="66" charset="0"/>
              </a:rPr>
              <a:t/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/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>Из копытных охраняются все.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Кабан, лось, олень благородный, косуля.</a:t>
            </a:r>
            <a:r>
              <a:rPr lang="ru-RU" sz="2000" dirty="0" smtClean="0">
                <a:latin typeface="Comic Sans MS" pitchFamily="66" charset="0"/>
              </a:rPr>
              <a:t> Все эти животные обитают на территории охотничьих заказников Ростовской области. Охота на них запрещена. Лишь изредка, для регулирования численности животных, разрешается их отстрел. Но только при наличии лицензии. На кабана в отдельные годы охота разрешается. Однако тоже, лишь при наличии лицензии.</a:t>
            </a:r>
            <a:br>
              <a:rPr lang="ru-RU" sz="2000" dirty="0" smtClean="0">
                <a:latin typeface="Comic Sans MS" pitchFamily="66" charset="0"/>
              </a:rPr>
            </a:br>
            <a:r>
              <a:rPr lang="ru-RU" sz="2000" dirty="0" smtClean="0">
                <a:latin typeface="Comic Sans MS" pitchFamily="66" charset="0"/>
              </a:rPr>
              <a:t/>
            </a:r>
            <a:br>
              <a:rPr lang="ru-RU" sz="2000" dirty="0" smtClean="0">
                <a:latin typeface="Comic Sans MS" pitchFamily="66" charset="0"/>
              </a:rPr>
            </a:br>
            <a:endParaRPr lang="ru-RU" sz="2000" dirty="0">
              <a:latin typeface="Comic Sans MS" pitchFamily="66" charset="0"/>
            </a:endParaRPr>
          </a:p>
        </p:txBody>
      </p:sp>
      <p:pic>
        <p:nvPicPr>
          <p:cNvPr id="4" name="Picture 2" descr="Картинка 211 из 45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000504"/>
            <a:ext cx="4357471" cy="28574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оловина рамки 4"/>
          <p:cNvSpPr/>
          <p:nvPr/>
        </p:nvSpPr>
        <p:spPr>
          <a:xfrm>
            <a:off x="0" y="0"/>
            <a:ext cx="2786050" cy="1785926"/>
          </a:xfrm>
          <a:prstGeom prst="halfFram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Картинка 64 из 45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107754"/>
            <a:ext cx="7000924" cy="57502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2928926" y="142852"/>
            <a:ext cx="2857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i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Кабан</a:t>
            </a:r>
            <a:endParaRPr lang="ru-RU" sz="5400" b="1" i="1" dirty="0">
              <a:solidFill>
                <a:schemeClr val="accent3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4" name="Половина рамки 3"/>
          <p:cNvSpPr/>
          <p:nvPr/>
        </p:nvSpPr>
        <p:spPr>
          <a:xfrm>
            <a:off x="0" y="0"/>
            <a:ext cx="2786050" cy="1714488"/>
          </a:xfrm>
          <a:prstGeom prst="halfFram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Картинка 211 из 45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357298"/>
            <a:ext cx="7011516" cy="45979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оловина рамки 2"/>
          <p:cNvSpPr/>
          <p:nvPr/>
        </p:nvSpPr>
        <p:spPr>
          <a:xfrm>
            <a:off x="0" y="0"/>
            <a:ext cx="2786050" cy="1643050"/>
          </a:xfrm>
          <a:prstGeom prst="halfFram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img12.nnm.ru/imagez/gallery/d/c/4/1/b/dc41b5c64b2b5cc8e81b0ff80e16e213_ful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0250" y="1142984"/>
            <a:ext cx="7295604" cy="542928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3071802" y="0"/>
            <a:ext cx="307183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i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Лось</a:t>
            </a:r>
            <a:endParaRPr lang="ru-RU" sz="6600" b="1" i="1" dirty="0">
              <a:solidFill>
                <a:schemeClr val="accent3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4" name="Половина рамки 3"/>
          <p:cNvSpPr/>
          <p:nvPr/>
        </p:nvSpPr>
        <p:spPr>
          <a:xfrm>
            <a:off x="0" y="0"/>
            <a:ext cx="2786050" cy="1643050"/>
          </a:xfrm>
          <a:prstGeom prst="halfFram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-main-pic" descr="Картинка 30 из 1083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500041"/>
            <a:ext cx="8269833" cy="625347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оловина рамки 2"/>
          <p:cNvSpPr/>
          <p:nvPr/>
        </p:nvSpPr>
        <p:spPr>
          <a:xfrm>
            <a:off x="0" y="0"/>
            <a:ext cx="2786050" cy="1643050"/>
          </a:xfrm>
          <a:prstGeom prst="halfFram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-main-pic" descr="Картинка 14 из 16197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428736"/>
            <a:ext cx="7072362" cy="52864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2285984" y="357166"/>
            <a:ext cx="435771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i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Косуля</a:t>
            </a:r>
            <a:endParaRPr lang="ru-RU" sz="6600" b="1" i="1" dirty="0">
              <a:solidFill>
                <a:schemeClr val="accent3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4" name="Половина рамки 3"/>
          <p:cNvSpPr/>
          <p:nvPr/>
        </p:nvSpPr>
        <p:spPr>
          <a:xfrm>
            <a:off x="0" y="0"/>
            <a:ext cx="2786050" cy="1643050"/>
          </a:xfrm>
          <a:prstGeom prst="halfFram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Картинка 1 из 431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928662" y="1214422"/>
            <a:ext cx="7545652" cy="45868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714348" y="214290"/>
            <a:ext cx="750099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Степная фауна</a:t>
            </a:r>
            <a:endParaRPr lang="ru-RU" sz="6600" b="1" dirty="0">
              <a:solidFill>
                <a:schemeClr val="accent3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5534561"/>
            <a:ext cx="910858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Европейские животные</a:t>
            </a:r>
          </a:p>
          <a:p>
            <a:pPr algn="ctr"/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Виды </a:t>
            </a:r>
            <a:r>
              <a:rPr lang="ru-RU" sz="4000" b="1" dirty="0" err="1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Арало-Каспийсого</a:t>
            </a:r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 бассейна</a:t>
            </a:r>
            <a:endParaRPr lang="ru-RU" sz="4000" b="1" dirty="0">
              <a:solidFill>
                <a:schemeClr val="accent3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5" name="Половина рамки 4"/>
          <p:cNvSpPr/>
          <p:nvPr/>
        </p:nvSpPr>
        <p:spPr>
          <a:xfrm>
            <a:off x="0" y="0"/>
            <a:ext cx="2214546" cy="1428736"/>
          </a:xfrm>
          <a:prstGeom prst="halfFram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428596" y="1643050"/>
            <a:ext cx="8429684" cy="2928958"/>
          </a:xfrm>
          <a:prstGeom prst="ellipse">
            <a:avLst/>
          </a:prstGeom>
          <a:solidFill>
            <a:srgbClr val="E9DBA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29600" cy="4143404"/>
          </a:xfrm>
        </p:spPr>
        <p:txBody>
          <a:bodyPr>
            <a:noAutofit/>
          </a:bodyPr>
          <a:lstStyle/>
          <a:p>
            <a:r>
              <a:rPr lang="ru-RU" sz="8000" b="1" i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Отряд Хищные</a:t>
            </a:r>
            <a:endParaRPr lang="ru-RU" sz="8000" b="1" i="1" dirty="0">
              <a:solidFill>
                <a:schemeClr val="accent3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Половина рамки 2"/>
          <p:cNvSpPr/>
          <p:nvPr/>
        </p:nvSpPr>
        <p:spPr>
          <a:xfrm>
            <a:off x="0" y="0"/>
            <a:ext cx="2786050" cy="1643050"/>
          </a:xfrm>
          <a:prstGeom prst="halfFram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Картинка 30 из 9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428736"/>
            <a:ext cx="7072362" cy="53075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214282" y="214290"/>
            <a:ext cx="8715436" cy="10715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3200" b="1" i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Представитель семейства псовых, корсак. </a:t>
            </a:r>
            <a:endParaRPr lang="ru-RU" sz="3200" b="1" i="1" dirty="0">
              <a:solidFill>
                <a:schemeClr val="accent3">
                  <a:lumMod val="50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-main-pic" descr="Картинка 14 из 254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142984"/>
            <a:ext cx="5290845" cy="4786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5643570" y="142852"/>
            <a:ext cx="3158044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b="1" i="1" u="sng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Волк</a:t>
            </a:r>
            <a:r>
              <a:rPr lang="ru-RU" sz="1600" b="1" i="1" dirty="0" smtClean="0">
                <a:latin typeface="Comic Sans MS" pitchFamily="66" charset="0"/>
              </a:rPr>
              <a:t/>
            </a:r>
            <a:br>
              <a:rPr lang="ru-RU" sz="1600" b="1" i="1" dirty="0" smtClean="0">
                <a:latin typeface="Comic Sans MS" pitchFamily="66" charset="0"/>
              </a:rPr>
            </a:br>
            <a:r>
              <a:rPr lang="ru-RU" sz="1600" b="1" i="1" dirty="0" smtClean="0">
                <a:latin typeface="Comic Sans MS" pitchFamily="66" charset="0"/>
              </a:rPr>
              <a:t/>
            </a:r>
            <a:br>
              <a:rPr lang="ru-RU" sz="1600" b="1" i="1" dirty="0" smtClean="0">
                <a:latin typeface="Comic Sans MS" pitchFamily="66" charset="0"/>
              </a:rPr>
            </a:br>
            <a:r>
              <a:rPr lang="ru-RU" b="1" dirty="0" smtClean="0">
                <a:latin typeface="Comic Sans MS" pitchFamily="66" charset="0"/>
              </a:rPr>
              <a:t>Учёту и регулированию поголовья волка на</a:t>
            </a:r>
          </a:p>
          <a:p>
            <a:pPr algn="just"/>
            <a:r>
              <a:rPr lang="ru-RU" b="1" dirty="0" smtClean="0">
                <a:latin typeface="Comic Sans MS" pitchFamily="66" charset="0"/>
              </a:rPr>
              <a:t> территории Ростовской</a:t>
            </a:r>
          </a:p>
          <a:p>
            <a:pPr algn="just"/>
            <a:r>
              <a:rPr lang="ru-RU" b="1" dirty="0" smtClean="0">
                <a:latin typeface="Comic Sans MS" pitchFamily="66" charset="0"/>
              </a:rPr>
              <a:t> области придаётся большое значение. </a:t>
            </a:r>
          </a:p>
          <a:p>
            <a:pPr algn="just"/>
            <a:r>
              <a:rPr lang="ru-RU" b="1" dirty="0" smtClean="0">
                <a:latin typeface="Comic Sans MS" pitchFamily="66" charset="0"/>
              </a:rPr>
              <a:t>Эти действия необходимы для сохранения </a:t>
            </a:r>
          </a:p>
          <a:p>
            <a:pPr algn="just"/>
            <a:r>
              <a:rPr lang="ru-RU" b="1" dirty="0" smtClean="0">
                <a:latin typeface="Comic Sans MS" pitchFamily="66" charset="0"/>
              </a:rPr>
              <a:t>копытных животных на территории области. </a:t>
            </a:r>
          </a:p>
          <a:p>
            <a:pPr algn="just"/>
            <a:r>
              <a:rPr lang="ru-RU" b="1" dirty="0" smtClean="0">
                <a:latin typeface="Comic Sans MS" pitchFamily="66" charset="0"/>
              </a:rPr>
              <a:t>Ареал распространения волка на территории</a:t>
            </a:r>
          </a:p>
          <a:p>
            <a:pPr algn="just"/>
            <a:r>
              <a:rPr lang="ru-RU" b="1" dirty="0" smtClean="0">
                <a:latin typeface="Comic Sans MS" pitchFamily="66" charset="0"/>
              </a:rPr>
              <a:t> Ростовской области достаточно большой.</a:t>
            </a:r>
          </a:p>
          <a:p>
            <a:pPr algn="just"/>
            <a:r>
              <a:rPr lang="ru-RU" b="1" dirty="0" smtClean="0">
                <a:latin typeface="Comic Sans MS" pitchFamily="66" charset="0"/>
              </a:rPr>
              <a:t> Не имея конкурентов и врагов, волк быстро</a:t>
            </a:r>
          </a:p>
          <a:p>
            <a:pPr algn="just"/>
            <a:r>
              <a:rPr lang="ru-RU" b="1" dirty="0" smtClean="0">
                <a:latin typeface="Comic Sans MS" pitchFamily="66" charset="0"/>
              </a:rPr>
              <a:t> размножается, захватывая всё новые и </a:t>
            </a:r>
          </a:p>
          <a:p>
            <a:pPr algn="just"/>
            <a:r>
              <a:rPr lang="ru-RU" b="1" dirty="0" smtClean="0">
                <a:latin typeface="Comic Sans MS" pitchFamily="66" charset="0"/>
              </a:rPr>
              <a:t>новые места для своего обитания.</a:t>
            </a:r>
            <a:endParaRPr lang="ru-RU" b="1" dirty="0">
              <a:latin typeface="Comic Sans MS" pitchFamily="66" charset="0"/>
            </a:endParaRPr>
          </a:p>
        </p:txBody>
      </p:sp>
      <p:sp>
        <p:nvSpPr>
          <p:cNvPr id="4" name="Половина рамки 3"/>
          <p:cNvSpPr/>
          <p:nvPr/>
        </p:nvSpPr>
        <p:spPr>
          <a:xfrm>
            <a:off x="0" y="0"/>
            <a:ext cx="2786050" cy="1643050"/>
          </a:xfrm>
          <a:prstGeom prst="halfFram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Картинка 17 из 17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608389"/>
            <a:ext cx="6929486" cy="52496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642910" y="142852"/>
            <a:ext cx="757242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Такое сильное, умное животное, как волк способно нанести значительный урон численности охраняемых животных. Борьба с волком является одной из охранных мер.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auto.dmir.ru/articles/content/21252/don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571612"/>
            <a:ext cx="6699132" cy="47767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785786" y="428604"/>
            <a:ext cx="777648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000" b="1" i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Енотовидная собака</a:t>
            </a:r>
            <a:endParaRPr lang="ru-RU" sz="6000" b="1" i="1" dirty="0">
              <a:solidFill>
                <a:schemeClr val="accent3">
                  <a:lumMod val="50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-main-pic" descr="Картинка 37 из 2216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1643027"/>
            <a:ext cx="5857916" cy="521497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285720" y="214290"/>
            <a:ext cx="8526693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6600" b="1" i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Енотовидная собака</a:t>
            </a:r>
            <a:endParaRPr lang="ru-RU" sz="6600" b="1" i="1" dirty="0">
              <a:solidFill>
                <a:schemeClr val="accent3">
                  <a:lumMod val="50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-main-pic" descr="Картинка 1 из 2216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071522"/>
            <a:ext cx="8358246" cy="57864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428596" y="0"/>
            <a:ext cx="843051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В настоящее время енотовидная собака </a:t>
            </a:r>
          </a:p>
          <a:p>
            <a:pPr algn="ctr"/>
            <a:r>
              <a:rPr lang="ru-RU" sz="3200" b="1" i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довольно часто встречается</a:t>
            </a:r>
            <a:r>
              <a:rPr lang="ru-RU" sz="3200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  <a:endParaRPr lang="ru-RU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-main-pic" descr="Картинка 7 из 13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285860"/>
            <a:ext cx="7215238" cy="52149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1214414" y="142852"/>
            <a:ext cx="55721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i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Хорек</a:t>
            </a:r>
            <a:endParaRPr lang="ru-RU" sz="7200" b="1" i="1" dirty="0">
              <a:solidFill>
                <a:schemeClr val="accent3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4" name="Половина рамки 3"/>
          <p:cNvSpPr/>
          <p:nvPr/>
        </p:nvSpPr>
        <p:spPr>
          <a:xfrm>
            <a:off x="0" y="0"/>
            <a:ext cx="2571736" cy="1428736"/>
          </a:xfrm>
          <a:prstGeom prst="halfFram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-main-pic" descr="Картинка 1 из 64000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525587"/>
            <a:ext cx="6715171" cy="51895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1643042" y="357166"/>
            <a:ext cx="54292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i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Лисица</a:t>
            </a:r>
            <a:endParaRPr lang="ru-RU" sz="7200" b="1" i="1" dirty="0">
              <a:solidFill>
                <a:schemeClr val="accent3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4" name="Половина рамки 3"/>
          <p:cNvSpPr/>
          <p:nvPr/>
        </p:nvSpPr>
        <p:spPr>
          <a:xfrm>
            <a:off x="0" y="0"/>
            <a:ext cx="2571736" cy="1428736"/>
          </a:xfrm>
          <a:prstGeom prst="halfFram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Картинка 88 из 9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571612"/>
            <a:ext cx="6266215" cy="50129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1571604" y="285728"/>
            <a:ext cx="60007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i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Перевязка</a:t>
            </a:r>
            <a:endParaRPr lang="ru-RU" sz="7200" b="1" i="1" dirty="0">
              <a:solidFill>
                <a:schemeClr val="accent3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929322" y="1643050"/>
            <a:ext cx="335758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Перевязка южнорусская </a:t>
            </a:r>
          </a:p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занесена в Красную книгу</a:t>
            </a:r>
          </a:p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 России. Животное находится</a:t>
            </a:r>
          </a:p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  <a:t> на грани исчезновения.</a:t>
            </a:r>
            <a:b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2800" b="1" dirty="0" smtClean="0">
                <a:solidFill>
                  <a:srgbClr val="FFFF00"/>
                </a:solidFill>
                <a:latin typeface="Comic Sans MS" pitchFamily="66" charset="0"/>
              </a:rPr>
              <a:t/>
            </a:r>
            <a:br>
              <a:rPr lang="ru-RU" sz="2800" b="1" dirty="0" smtClean="0">
                <a:solidFill>
                  <a:srgbClr val="FFFF00"/>
                </a:solidFill>
                <a:latin typeface="Comic Sans MS" pitchFamily="66" charset="0"/>
              </a:rPr>
            </a:br>
            <a:endParaRPr lang="ru-RU" sz="2800" b="1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5" name="Половина рамки 4"/>
          <p:cNvSpPr/>
          <p:nvPr/>
        </p:nvSpPr>
        <p:spPr>
          <a:xfrm>
            <a:off x="0" y="0"/>
            <a:ext cx="2571736" cy="1428736"/>
          </a:xfrm>
          <a:prstGeom prst="halfFram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714356"/>
            <a:ext cx="578647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Территория 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Ростовской области </a:t>
            </a:r>
            <a: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населена разными животными. На видовой состав животного мира большое влияние оказывает географическое положение Ростовской области.</a:t>
            </a:r>
            <a:r>
              <a:rPr lang="ru-RU" sz="2400" dirty="0" smtClean="0"/>
              <a:t> </a:t>
            </a:r>
            <a: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Соседство с 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лесостепными</a:t>
            </a:r>
            <a: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 и 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полупустынными</a:t>
            </a:r>
            <a: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 территориями обеспечивает присутствие на территории Ростовской области животных перечисленных зон. Например, на севере области - оленей и косуль, а на юго-востоке - корсака и ушастого ежа.</a:t>
            </a:r>
            <a:endParaRPr lang="ru-RU" sz="2400" b="1" i="1" dirty="0">
              <a:solidFill>
                <a:schemeClr val="accent3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Половина рамки 2"/>
          <p:cNvSpPr/>
          <p:nvPr/>
        </p:nvSpPr>
        <p:spPr>
          <a:xfrm>
            <a:off x="0" y="0"/>
            <a:ext cx="2428860" cy="1571612"/>
          </a:xfrm>
          <a:prstGeom prst="halfFram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4" name="i-main-pic" descr="Картинка 20 из 184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52695" y="5000636"/>
            <a:ext cx="2491305" cy="16589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-main-pic" descr="Картинка 41 из 62846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714488"/>
            <a:ext cx="7143800" cy="48577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1857356" y="285728"/>
            <a:ext cx="51435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i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Ласка</a:t>
            </a:r>
            <a:endParaRPr lang="ru-RU" sz="7200" b="1" i="1" dirty="0">
              <a:solidFill>
                <a:schemeClr val="accent3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4" name="Половина рамки 3"/>
          <p:cNvSpPr/>
          <p:nvPr/>
        </p:nvSpPr>
        <p:spPr>
          <a:xfrm>
            <a:off x="0" y="0"/>
            <a:ext cx="2571736" cy="1428736"/>
          </a:xfrm>
          <a:prstGeom prst="halfFram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e-vko.gov.kz/museum/EcoMuseum/Maps/7/439/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2071678"/>
            <a:ext cx="5857916" cy="45339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3000364" y="214290"/>
            <a:ext cx="37862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i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Выдра</a:t>
            </a:r>
            <a:endParaRPr lang="ru-RU" sz="7200" b="1" i="1" dirty="0">
              <a:solidFill>
                <a:schemeClr val="accent3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4" name="Половина рамки 3"/>
          <p:cNvSpPr/>
          <p:nvPr/>
        </p:nvSpPr>
        <p:spPr>
          <a:xfrm>
            <a:off x="0" y="0"/>
            <a:ext cx="2571736" cy="1428736"/>
          </a:xfrm>
          <a:prstGeom prst="halfFram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-main-pic" descr="Картинка 20 из 184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500306"/>
            <a:ext cx="5533340" cy="36845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-main-pic" descr="Картинка 44 из 42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8856" y="2714620"/>
            <a:ext cx="3715144" cy="31820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714348" y="357166"/>
            <a:ext cx="800251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b="1" i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Горностай      Барсук</a:t>
            </a:r>
            <a:endParaRPr lang="ru-RU" sz="5400" b="1" i="1" dirty="0">
              <a:solidFill>
                <a:schemeClr val="accent3">
                  <a:lumMod val="50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-main-pic" descr="Картинка 42 из 1228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214422"/>
            <a:ext cx="6572296" cy="542928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857224" y="500042"/>
            <a:ext cx="77796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i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Зайцеобразные: Заяц - русак</a:t>
            </a:r>
            <a:endParaRPr lang="ru-RU" sz="4000" b="1" i="1" dirty="0">
              <a:solidFill>
                <a:schemeClr val="accent3">
                  <a:lumMod val="50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 5"/>
          <p:cNvSpPr/>
          <p:nvPr/>
        </p:nvSpPr>
        <p:spPr>
          <a:xfrm>
            <a:off x="1142976" y="1714488"/>
            <a:ext cx="7500990" cy="2714644"/>
          </a:xfrm>
          <a:prstGeom prst="ellipse">
            <a:avLst/>
          </a:prstGeom>
          <a:solidFill>
            <a:srgbClr val="E9DBA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500166" y="1714488"/>
            <a:ext cx="6691255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600" b="1" i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Отряд </a:t>
            </a:r>
          </a:p>
          <a:p>
            <a:pPr algn="ctr"/>
            <a:r>
              <a:rPr lang="ru-RU" sz="6600" b="1" i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Насекомоядн</a:t>
            </a:r>
            <a:r>
              <a:rPr lang="ru-RU" sz="6000" b="1" i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ые</a:t>
            </a:r>
            <a:endParaRPr lang="ru-RU" sz="6000" b="1" i="1" dirty="0">
              <a:solidFill>
                <a:schemeClr val="accent3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4" name="Половина рамки 3"/>
          <p:cNvSpPr/>
          <p:nvPr/>
        </p:nvSpPr>
        <p:spPr>
          <a:xfrm>
            <a:off x="0" y="0"/>
            <a:ext cx="2571736" cy="1428736"/>
          </a:xfrm>
          <a:prstGeom prst="halfFram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-main-pic" descr="Картинка 17 из 64000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357298"/>
            <a:ext cx="7572428" cy="550070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3143240" y="214290"/>
            <a:ext cx="22860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i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Еж</a:t>
            </a:r>
            <a:endParaRPr lang="ru-RU" sz="7200" b="1" i="1" dirty="0">
              <a:solidFill>
                <a:schemeClr val="accent3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4" name="Половина рамки 3"/>
          <p:cNvSpPr/>
          <p:nvPr/>
        </p:nvSpPr>
        <p:spPr>
          <a:xfrm>
            <a:off x="0" y="0"/>
            <a:ext cx="2571736" cy="1571612"/>
          </a:xfrm>
          <a:prstGeom prst="halfFram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-main-pic" descr="Картинка 7 из 450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142984"/>
            <a:ext cx="7786742" cy="57150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1714480" y="214290"/>
            <a:ext cx="577914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7200" b="1" i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Ушастый еж</a:t>
            </a:r>
            <a:endParaRPr lang="ru-RU" sz="7200" b="1" i="1" dirty="0">
              <a:solidFill>
                <a:schemeClr val="accent3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4" name="Половина рамки 3"/>
          <p:cNvSpPr/>
          <p:nvPr/>
        </p:nvSpPr>
        <p:spPr>
          <a:xfrm>
            <a:off x="0" y="0"/>
            <a:ext cx="2571736" cy="1571612"/>
          </a:xfrm>
          <a:prstGeom prst="halfFram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-main-pic" descr="Картинка 15 из 4238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500175"/>
            <a:ext cx="7072362" cy="50720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3071802" y="0"/>
            <a:ext cx="247215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8000" b="1" i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Крот</a:t>
            </a:r>
            <a:endParaRPr lang="ru-RU" sz="8000" b="1" i="1" dirty="0">
              <a:solidFill>
                <a:schemeClr val="accent3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5" name="Половина рамки 4"/>
          <p:cNvSpPr/>
          <p:nvPr/>
        </p:nvSpPr>
        <p:spPr>
          <a:xfrm>
            <a:off x="0" y="0"/>
            <a:ext cx="2571736" cy="1571612"/>
          </a:xfrm>
          <a:prstGeom prst="halfFram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-main-pic" descr="Картинка 94 из 166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142984"/>
            <a:ext cx="7643866" cy="57150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2143108" y="0"/>
            <a:ext cx="466185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7200" b="1" i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Бурозубка</a:t>
            </a:r>
            <a:endParaRPr lang="ru-RU" sz="7200" b="1" i="1" dirty="0">
              <a:solidFill>
                <a:schemeClr val="accent3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4" name="Половина рамки 3"/>
          <p:cNvSpPr/>
          <p:nvPr/>
        </p:nvSpPr>
        <p:spPr>
          <a:xfrm>
            <a:off x="0" y="0"/>
            <a:ext cx="2571736" cy="1571612"/>
          </a:xfrm>
          <a:prstGeom prst="halfFram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-main-pic" descr="Картинка 4 из 18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857232"/>
            <a:ext cx="7572428" cy="564360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оловина рамки 2"/>
          <p:cNvSpPr/>
          <p:nvPr/>
        </p:nvSpPr>
        <p:spPr>
          <a:xfrm>
            <a:off x="0" y="0"/>
            <a:ext cx="2571736" cy="1571612"/>
          </a:xfrm>
          <a:prstGeom prst="halfFram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 5"/>
          <p:cNvSpPr/>
          <p:nvPr/>
        </p:nvSpPr>
        <p:spPr>
          <a:xfrm>
            <a:off x="357158" y="2714620"/>
            <a:ext cx="8215370" cy="3857652"/>
          </a:xfrm>
          <a:prstGeom prst="ellipse">
            <a:avLst/>
          </a:prstGeom>
          <a:solidFill>
            <a:srgbClr val="E9DBA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000" b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Млекопитающие</a:t>
            </a:r>
            <a:br>
              <a:rPr lang="ru-RU" sz="6000" b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6000" b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ru-RU" sz="4800" b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(70 видов)</a:t>
            </a:r>
            <a:endParaRPr lang="ru-RU" sz="4800" b="1" dirty="0">
              <a:solidFill>
                <a:schemeClr val="accent3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42976" y="3071810"/>
            <a:ext cx="6941324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Грызуны</a:t>
            </a:r>
            <a:r>
              <a:rPr lang="ru-RU" sz="3600" b="1" dirty="0" smtClean="0">
                <a:solidFill>
                  <a:srgbClr val="FFFF00"/>
                </a:solidFill>
                <a:latin typeface="Comic Sans MS" pitchFamily="66" charset="0"/>
              </a:rPr>
              <a:t>  </a:t>
            </a:r>
            <a:r>
              <a:rPr lang="ru-RU" sz="3600" b="1" dirty="0" smtClean="0">
                <a:latin typeface="Comic Sans MS" pitchFamily="66" charset="0"/>
              </a:rPr>
              <a:t>(29 видов)</a:t>
            </a:r>
          </a:p>
          <a:p>
            <a:pPr algn="ctr"/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Хищные</a:t>
            </a:r>
            <a:r>
              <a:rPr lang="ru-RU" sz="3600" b="1" dirty="0" smtClean="0">
                <a:solidFill>
                  <a:srgbClr val="FFFF00"/>
                </a:solidFill>
                <a:latin typeface="Comic Sans MS" pitchFamily="66" charset="0"/>
              </a:rPr>
              <a:t>  </a:t>
            </a:r>
            <a:r>
              <a:rPr lang="ru-RU" sz="3600" b="1" dirty="0" smtClean="0">
                <a:latin typeface="Comic Sans MS" pitchFamily="66" charset="0"/>
              </a:rPr>
              <a:t>(12 видов)</a:t>
            </a:r>
          </a:p>
          <a:p>
            <a:pPr algn="ctr"/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Насекомоядные</a:t>
            </a:r>
            <a:r>
              <a:rPr lang="ru-RU" sz="3600" b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 </a:t>
            </a:r>
            <a:r>
              <a:rPr lang="ru-RU" sz="3600" b="1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ru-RU" sz="3600" b="1" dirty="0" smtClean="0">
                <a:latin typeface="Comic Sans MS" pitchFamily="66" charset="0"/>
              </a:rPr>
              <a:t>(9 видов)</a:t>
            </a:r>
          </a:p>
          <a:p>
            <a:pPr algn="ctr"/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Рукокрылые</a:t>
            </a:r>
            <a:r>
              <a:rPr lang="ru-RU" sz="4000" b="1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ru-RU" sz="3600" b="1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ru-RU" sz="3600" b="1" dirty="0" smtClean="0">
                <a:latin typeface="Comic Sans MS" pitchFamily="66" charset="0"/>
              </a:rPr>
              <a:t>(9 видов)</a:t>
            </a:r>
          </a:p>
          <a:p>
            <a:pPr algn="ctr"/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Копытные </a:t>
            </a:r>
            <a:r>
              <a:rPr lang="ru-RU" sz="3600" b="1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ru-RU" sz="3600" b="1" dirty="0" smtClean="0">
                <a:latin typeface="Comic Sans MS" pitchFamily="66" charset="0"/>
              </a:rPr>
              <a:t>(4 вида)</a:t>
            </a:r>
            <a:endParaRPr lang="ru-RU" sz="3600" b="1" dirty="0">
              <a:latin typeface="Comic Sans MS" pitchFamily="66" charset="0"/>
            </a:endParaRPr>
          </a:p>
        </p:txBody>
      </p:sp>
      <p:sp>
        <p:nvSpPr>
          <p:cNvPr id="4" name="Половина рамки 3"/>
          <p:cNvSpPr/>
          <p:nvPr/>
        </p:nvSpPr>
        <p:spPr>
          <a:xfrm>
            <a:off x="0" y="0"/>
            <a:ext cx="1643042" cy="1285860"/>
          </a:xfrm>
          <a:prstGeom prst="halfFram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4357686" y="1714488"/>
            <a:ext cx="500066" cy="928694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-main-pic" descr="Картинка 4 из 624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428604"/>
            <a:ext cx="7000924" cy="58579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оловина рамки 2"/>
          <p:cNvSpPr/>
          <p:nvPr/>
        </p:nvSpPr>
        <p:spPr>
          <a:xfrm>
            <a:off x="0" y="0"/>
            <a:ext cx="2571736" cy="1571612"/>
          </a:xfrm>
          <a:prstGeom prst="halfFram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-main-pic" descr="Картинка 11 из 59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928670"/>
            <a:ext cx="6143667" cy="4938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оловина рамки 2"/>
          <p:cNvSpPr/>
          <p:nvPr/>
        </p:nvSpPr>
        <p:spPr>
          <a:xfrm>
            <a:off x="0" y="0"/>
            <a:ext cx="2571736" cy="1571612"/>
          </a:xfrm>
          <a:prstGeom prst="halfFram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-main-pic" descr="Картинка 11 из 160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428736"/>
            <a:ext cx="8721789" cy="49339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1714480" y="0"/>
            <a:ext cx="60007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i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Выхухоль</a:t>
            </a:r>
            <a:endParaRPr lang="ru-RU" sz="8000" b="1" i="1" dirty="0">
              <a:solidFill>
                <a:schemeClr val="accent3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4" name="Половина рамки 3"/>
          <p:cNvSpPr/>
          <p:nvPr/>
        </p:nvSpPr>
        <p:spPr>
          <a:xfrm>
            <a:off x="0" y="0"/>
            <a:ext cx="2571736" cy="1428736"/>
          </a:xfrm>
          <a:prstGeom prst="halfFram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-main-pic" descr="Картинка 20 из 5959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643050"/>
            <a:ext cx="6429420" cy="50006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1643042" y="214290"/>
            <a:ext cx="5771132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b="1" i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Околоводная фауна</a:t>
            </a:r>
          </a:p>
          <a:p>
            <a:pPr algn="ctr"/>
            <a:r>
              <a:rPr lang="ru-RU" sz="4400" b="1" i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Ондатра</a:t>
            </a:r>
            <a:endParaRPr lang="ru-RU" sz="4400" b="1" i="1" dirty="0">
              <a:solidFill>
                <a:schemeClr val="accent3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4" name="Половина рамки 3"/>
          <p:cNvSpPr/>
          <p:nvPr/>
        </p:nvSpPr>
        <p:spPr>
          <a:xfrm>
            <a:off x="0" y="0"/>
            <a:ext cx="2571736" cy="1428736"/>
          </a:xfrm>
          <a:prstGeom prst="halfFram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вал 7"/>
          <p:cNvSpPr/>
          <p:nvPr/>
        </p:nvSpPr>
        <p:spPr>
          <a:xfrm>
            <a:off x="1000100" y="4572008"/>
            <a:ext cx="7072362" cy="1643074"/>
          </a:xfrm>
          <a:prstGeom prst="ellipse">
            <a:avLst/>
          </a:prstGeom>
          <a:solidFill>
            <a:srgbClr val="E9DBA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1000100" y="642918"/>
            <a:ext cx="7500990" cy="2714644"/>
          </a:xfrm>
          <a:prstGeom prst="ellipse">
            <a:avLst/>
          </a:prstGeom>
          <a:solidFill>
            <a:srgbClr val="E9DBA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357290" y="714356"/>
            <a:ext cx="65722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i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Класс</a:t>
            </a:r>
          </a:p>
          <a:p>
            <a:pPr algn="ctr"/>
            <a:r>
              <a:rPr lang="ru-RU" sz="5400" b="1" i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Пресмыкающиеся</a:t>
            </a:r>
          </a:p>
          <a:p>
            <a:pPr algn="ctr"/>
            <a:r>
              <a:rPr lang="ru-RU" sz="3600" b="1" i="1" dirty="0" smtClean="0">
                <a:latin typeface="Comic Sans MS" pitchFamily="66" charset="0"/>
              </a:rPr>
              <a:t>(14 видов)</a:t>
            </a:r>
            <a:endParaRPr lang="ru-RU" sz="3600" b="1" i="1" dirty="0"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14480" y="4714884"/>
            <a:ext cx="588815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Ужи, полозы, медянки, </a:t>
            </a:r>
          </a:p>
          <a:p>
            <a:pPr algn="ctr"/>
            <a:r>
              <a:rPr lang="ru-RU" sz="3600" b="1" i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гадюки, ящерицы.</a:t>
            </a:r>
            <a:endParaRPr lang="ru-RU" sz="3600" b="1" i="1" dirty="0">
              <a:solidFill>
                <a:schemeClr val="accent3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4" name="Половина рамки 3"/>
          <p:cNvSpPr/>
          <p:nvPr/>
        </p:nvSpPr>
        <p:spPr>
          <a:xfrm>
            <a:off x="0" y="0"/>
            <a:ext cx="2571736" cy="1571612"/>
          </a:xfrm>
          <a:prstGeom prst="halfFram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4357686" y="3500438"/>
            <a:ext cx="500066" cy="1000132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Картинка 6 из 43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142984"/>
            <a:ext cx="7063706" cy="53010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1571604" y="285728"/>
            <a:ext cx="628088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Степная гадюка</a:t>
            </a:r>
            <a:endParaRPr lang="ru-RU" sz="6000" b="1" dirty="0">
              <a:solidFill>
                <a:schemeClr val="accent3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4" name="Половина рамки 3"/>
          <p:cNvSpPr/>
          <p:nvPr/>
        </p:nvSpPr>
        <p:spPr>
          <a:xfrm>
            <a:off x="0" y="0"/>
            <a:ext cx="2571736" cy="1571612"/>
          </a:xfrm>
          <a:prstGeom prst="halfFram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Картинка 3 из 43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714356"/>
            <a:ext cx="8628590" cy="57150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оловина рамки 2"/>
          <p:cNvSpPr/>
          <p:nvPr/>
        </p:nvSpPr>
        <p:spPr>
          <a:xfrm>
            <a:off x="0" y="0"/>
            <a:ext cx="2571736" cy="1571612"/>
          </a:xfrm>
          <a:prstGeom prst="halfFram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-main-pic" descr="Картинка 31 из 64000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357298"/>
            <a:ext cx="7500990" cy="550070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3071802" y="0"/>
            <a:ext cx="28575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800" b="1" i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Уж</a:t>
            </a:r>
            <a:endParaRPr lang="ru-RU" sz="8800" b="1" i="1" dirty="0">
              <a:solidFill>
                <a:schemeClr val="accent3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4" name="Половина рамки 3"/>
          <p:cNvSpPr/>
          <p:nvPr/>
        </p:nvSpPr>
        <p:spPr>
          <a:xfrm>
            <a:off x="0" y="0"/>
            <a:ext cx="2571736" cy="1571612"/>
          </a:xfrm>
          <a:prstGeom prst="halfFram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44" y="142852"/>
            <a:ext cx="6672019" cy="45858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Класс Птиц</a:t>
            </a:r>
          </a:p>
          <a:p>
            <a:r>
              <a:rPr lang="ru-RU" sz="2800" b="1" i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- очень разнообразен;</a:t>
            </a:r>
          </a:p>
          <a:p>
            <a:pPr>
              <a:buFontTx/>
              <a:buChar char="-"/>
            </a:pPr>
            <a:r>
              <a:rPr lang="ru-RU" sz="2800" b="1" i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 отряд воробьиных  (49 видов)</a:t>
            </a:r>
          </a:p>
          <a:p>
            <a:pPr>
              <a:buFontTx/>
              <a:buChar char="-"/>
            </a:pPr>
            <a:r>
              <a:rPr lang="ru-RU" sz="2800" b="1" i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 отряд ржанкообразных (15 видов)</a:t>
            </a:r>
          </a:p>
          <a:p>
            <a:pPr>
              <a:buFontTx/>
              <a:buChar char="-"/>
            </a:pPr>
            <a:r>
              <a:rPr lang="ru-RU" sz="2800" b="1" i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 отряд соколообразных (14 видов)</a:t>
            </a:r>
          </a:p>
          <a:p>
            <a:pPr>
              <a:buFontTx/>
              <a:buChar char="-"/>
            </a:pPr>
            <a:r>
              <a:rPr lang="ru-RU" sz="2800" b="1" i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  отряд гусеобразных (12 видов)</a:t>
            </a:r>
          </a:p>
          <a:p>
            <a:pPr>
              <a:buFontTx/>
              <a:buChar char="-"/>
            </a:pPr>
            <a:r>
              <a:rPr lang="ru-RU" sz="2800" b="1" i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  отряд аистообразных ( 10 видов)</a:t>
            </a:r>
          </a:p>
          <a:p>
            <a:pPr>
              <a:buFontTx/>
              <a:buChar char="-"/>
            </a:pPr>
            <a:r>
              <a:rPr lang="ru-RU" sz="2800" b="1" i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  отряд журавлеобразных (7 видов)</a:t>
            </a:r>
          </a:p>
          <a:p>
            <a:pPr>
              <a:buFontTx/>
              <a:buChar char="-"/>
            </a:pPr>
            <a:r>
              <a:rPr lang="ru-RU" sz="2800" b="1" i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  отряд голубеобразных (3 вида)</a:t>
            </a:r>
          </a:p>
          <a:p>
            <a:pPr>
              <a:buFontTx/>
              <a:buChar char="-"/>
            </a:pPr>
            <a:r>
              <a:rPr lang="ru-RU" sz="2800" b="1" i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  отряд курообразных (1 вид) </a:t>
            </a:r>
            <a:endParaRPr lang="ru-RU" sz="2800" b="1" i="1" dirty="0">
              <a:solidFill>
                <a:schemeClr val="accent3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4" name="i-main-pic" descr="Картинка 33 из 4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4714860"/>
            <a:ext cx="2025631" cy="21431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-main-pic" descr="Картинка 45 из 126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7554" y="4714884"/>
            <a:ext cx="2622727" cy="19902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i-main-pic" descr="Картинка 1 из 15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00826" y="3857628"/>
            <a:ext cx="2184401" cy="27212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-main-pic" descr="Картинка 7 из 13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72330" y="642919"/>
            <a:ext cx="1684352" cy="23629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-main-pic" descr="Картинка 15 из 11940">
            <a:hlinkClick r:id="rId2" tgtFrame="_blank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44" y="3571876"/>
            <a:ext cx="4429156" cy="31432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i-main-pic" descr="Картинка 2 из 8392">
            <a:hlinkClick r:id="rId4" tgtFrame="_blank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3429000"/>
            <a:ext cx="4286280" cy="31432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428728" y="428604"/>
            <a:ext cx="657229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В водоемах Нижнего Дона встречается 71 вид рыб, </a:t>
            </a:r>
          </a:p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относящихся к 11 семействам. Наиболее</a:t>
            </a:r>
          </a:p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 распространенные – карповые </a:t>
            </a:r>
          </a:p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(27 видов)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6" name="Половина рамки 5"/>
          <p:cNvSpPr/>
          <p:nvPr/>
        </p:nvSpPr>
        <p:spPr>
          <a:xfrm>
            <a:off x="0" y="0"/>
            <a:ext cx="2571736" cy="1571612"/>
          </a:xfrm>
          <a:prstGeom prst="halfFram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 5"/>
          <p:cNvSpPr/>
          <p:nvPr/>
        </p:nvSpPr>
        <p:spPr>
          <a:xfrm>
            <a:off x="142844" y="1357298"/>
            <a:ext cx="8786874" cy="3857652"/>
          </a:xfrm>
          <a:prstGeom prst="ellipse">
            <a:avLst/>
          </a:prstGeom>
          <a:solidFill>
            <a:srgbClr val="E9DBA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785926"/>
            <a:ext cx="8229600" cy="2940048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latin typeface="Comic Sans MS" pitchFamily="66" charset="0"/>
              </a:rPr>
              <a:t>Самым многочисленным отрядом </a:t>
            </a:r>
            <a:br>
              <a:rPr lang="ru-RU" sz="3200" b="1" i="1" dirty="0" smtClean="0">
                <a:latin typeface="Comic Sans MS" pitchFamily="66" charset="0"/>
              </a:rPr>
            </a:br>
            <a:r>
              <a:rPr lang="ru-RU" sz="3200" b="1" i="1" dirty="0" smtClean="0">
                <a:latin typeface="Comic Sans MS" pitchFamily="66" charset="0"/>
              </a:rPr>
              <a:t>млекопитающих являются </a:t>
            </a:r>
            <a:r>
              <a:rPr lang="ru-RU" sz="4000" b="1" i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грызуны</a:t>
            </a:r>
            <a:r>
              <a:rPr lang="ru-RU" sz="3200" b="1" i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 –</a:t>
            </a:r>
            <a:br>
              <a:rPr lang="ru-RU" sz="3200" b="1" i="1" dirty="0" smtClean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ru-RU" sz="3200" b="1" i="1" dirty="0" smtClean="0">
                <a:latin typeface="Comic Sans MS" pitchFamily="66" charset="0"/>
              </a:rPr>
              <a:t>сурки, суслики, тушканчики, мышовки, мыши, полевки, слепушонки.</a:t>
            </a:r>
            <a:endParaRPr lang="ru-RU" sz="3200" b="1" i="1" dirty="0">
              <a:latin typeface="Comic Sans MS" pitchFamily="66" charset="0"/>
            </a:endParaRPr>
          </a:p>
        </p:txBody>
      </p:sp>
      <p:sp>
        <p:nvSpPr>
          <p:cNvPr id="3" name="Половина рамки 2"/>
          <p:cNvSpPr/>
          <p:nvPr/>
        </p:nvSpPr>
        <p:spPr>
          <a:xfrm>
            <a:off x="0" y="0"/>
            <a:ext cx="2643174" cy="1643050"/>
          </a:xfrm>
          <a:prstGeom prst="halfFram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7" name="i-main-pic" descr="Картинка 6 из 25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86446" y="5072074"/>
            <a:ext cx="3173038" cy="1643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www.wik.okis.ru/foto/original/wik/24.jpg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/>
          <a:stretch>
            <a:fillRect/>
          </a:stretch>
        </p:blipFill>
        <p:spPr bwMode="auto">
          <a:xfrm>
            <a:off x="571472" y="2000240"/>
            <a:ext cx="8370636" cy="45386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1857356" y="142852"/>
            <a:ext cx="528641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i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Тушканчик</a:t>
            </a:r>
            <a:endParaRPr lang="ru-RU" sz="6600" b="1" i="1" dirty="0">
              <a:solidFill>
                <a:schemeClr val="accent3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4" name="Половина рамки 3"/>
          <p:cNvSpPr/>
          <p:nvPr/>
        </p:nvSpPr>
        <p:spPr>
          <a:xfrm>
            <a:off x="0" y="0"/>
            <a:ext cx="2571736" cy="1571612"/>
          </a:xfrm>
          <a:prstGeom prst="halfFram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4429124" y="1357298"/>
            <a:ext cx="642942" cy="714380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-main-pic" descr="Картинка 8 из 21130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1571612"/>
            <a:ext cx="6215106" cy="528638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2143108" y="0"/>
            <a:ext cx="42862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i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Суслик</a:t>
            </a:r>
            <a:endParaRPr lang="ru-RU" sz="6600" b="1" i="1" dirty="0">
              <a:solidFill>
                <a:schemeClr val="accent3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4" name="Половина рамки 3"/>
          <p:cNvSpPr/>
          <p:nvPr/>
        </p:nvSpPr>
        <p:spPr>
          <a:xfrm>
            <a:off x="0" y="0"/>
            <a:ext cx="2786050" cy="1714488"/>
          </a:xfrm>
          <a:prstGeom prst="halfFram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4214810" y="1000108"/>
            <a:ext cx="500066" cy="642942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-main-pic" descr="Картинка 14 из 21130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666852"/>
            <a:ext cx="7000924" cy="51911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928794" y="214290"/>
            <a:ext cx="478634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i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Суслик</a:t>
            </a:r>
            <a:endParaRPr lang="ru-RU" sz="6600" b="1" i="1" dirty="0">
              <a:solidFill>
                <a:schemeClr val="accent3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4" name="Половина рамки 3"/>
          <p:cNvSpPr/>
          <p:nvPr/>
        </p:nvSpPr>
        <p:spPr>
          <a:xfrm>
            <a:off x="0" y="0"/>
            <a:ext cx="2786050" cy="1714488"/>
          </a:xfrm>
          <a:prstGeom prst="halfFram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-main-pic" descr="Картинка 15 из 35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571612"/>
            <a:ext cx="6572295" cy="50720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2071670" y="0"/>
            <a:ext cx="478634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i="1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Сурки</a:t>
            </a:r>
            <a:endParaRPr lang="ru-RU" sz="6600" b="1" i="1" dirty="0">
              <a:solidFill>
                <a:schemeClr val="accent3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4" name="Половина рамки 3"/>
          <p:cNvSpPr/>
          <p:nvPr/>
        </p:nvSpPr>
        <p:spPr>
          <a:xfrm>
            <a:off x="0" y="0"/>
            <a:ext cx="2786050" cy="1785926"/>
          </a:xfrm>
          <a:prstGeom prst="halfFram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4429124" y="1000108"/>
            <a:ext cx="500066" cy="642942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</TotalTime>
  <Words>296</Words>
  <Application>Microsoft Office PowerPoint</Application>
  <PresentationFormat>Экран (4:3)</PresentationFormat>
  <Paragraphs>79</Paragraphs>
  <Slides>49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49</vt:i4>
      </vt:variant>
    </vt:vector>
  </HeadingPairs>
  <TitlesOfParts>
    <vt:vector size="50" baseType="lpstr">
      <vt:lpstr>Тема Office</vt:lpstr>
      <vt:lpstr>Животный мир Ростовской области</vt:lpstr>
      <vt:lpstr>Презентация PowerPoint</vt:lpstr>
      <vt:lpstr>Презентация PowerPoint</vt:lpstr>
      <vt:lpstr>Млекопитающие  (70 видов)</vt:lpstr>
      <vt:lpstr>Самым многочисленным отрядом  млекопитающих являются грызуны – сурки, суслики, тушканчики, мышовки, мыши, полевки, слепушонки.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Отряд Хищные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МОУ СОШ 59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Животный мир Ростовской области</dc:title>
  <dc:creator>компьютер 4</dc:creator>
  <cp:lastModifiedBy>Дом</cp:lastModifiedBy>
  <cp:revision>36</cp:revision>
  <dcterms:created xsi:type="dcterms:W3CDTF">2010-09-22T11:07:13Z</dcterms:created>
  <dcterms:modified xsi:type="dcterms:W3CDTF">2017-06-02T07:42:03Z</dcterms:modified>
</cp:coreProperties>
</file>