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8" r:id="rId16"/>
    <p:sldId id="279" r:id="rId17"/>
    <p:sldId id="271" r:id="rId18"/>
    <p:sldId id="289" r:id="rId19"/>
    <p:sldId id="269" r:id="rId20"/>
    <p:sldId id="275" r:id="rId21"/>
    <p:sldId id="274" r:id="rId22"/>
    <p:sldId id="273" r:id="rId23"/>
    <p:sldId id="270" r:id="rId24"/>
    <p:sldId id="276" r:id="rId25"/>
    <p:sldId id="277" r:id="rId26"/>
    <p:sldId id="304" r:id="rId27"/>
    <p:sldId id="280" r:id="rId28"/>
    <p:sldId id="287" r:id="rId29"/>
    <p:sldId id="288" r:id="rId30"/>
    <p:sldId id="297" r:id="rId31"/>
    <p:sldId id="295" r:id="rId32"/>
    <p:sldId id="296" r:id="rId33"/>
    <p:sldId id="294" r:id="rId34"/>
    <p:sldId id="293" r:id="rId35"/>
    <p:sldId id="290" r:id="rId36"/>
    <p:sldId id="292" r:id="rId37"/>
    <p:sldId id="291" r:id="rId38"/>
    <p:sldId id="306" r:id="rId39"/>
    <p:sldId id="305" r:id="rId40"/>
    <p:sldId id="303" r:id="rId41"/>
    <p:sldId id="29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B67C0E6-1F8F-40E1-B4EC-9DB5C4423A4C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72"/>
            <p14:sldId id="278"/>
          </p14:sldIdLst>
        </p14:section>
        <p14:section name="Раздел без заголовка" id="{5DC40697-B45D-4FC9-AF11-FF86E64513C5}">
          <p14:sldIdLst>
            <p14:sldId id="279"/>
            <p14:sldId id="271"/>
            <p14:sldId id="289"/>
            <p14:sldId id="269"/>
            <p14:sldId id="275"/>
            <p14:sldId id="274"/>
            <p14:sldId id="273"/>
            <p14:sldId id="270"/>
            <p14:sldId id="276"/>
            <p14:sldId id="277"/>
            <p14:sldId id="304"/>
            <p14:sldId id="280"/>
            <p14:sldId id="287"/>
            <p14:sldId id="288"/>
            <p14:sldId id="297"/>
            <p14:sldId id="295"/>
            <p14:sldId id="296"/>
            <p14:sldId id="294"/>
            <p14:sldId id="293"/>
            <p14:sldId id="290"/>
            <p14:sldId id="292"/>
            <p14:sldId id="291"/>
            <p14:sldId id="306"/>
            <p14:sldId id="305"/>
            <p14:sldId id="303"/>
            <p14:sldId id="29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0000CC"/>
    <a:srgbClr val="BFF3FD"/>
    <a:srgbClr val="66FFCC"/>
    <a:srgbClr val="0000FF"/>
    <a:srgbClr val="3333CC"/>
    <a:srgbClr val="FF0066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2DCF6-5C0C-44F9-9D87-F5D396C465B8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63FAF-B5C1-4ADB-A679-C6CB616544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59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232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32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9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8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30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8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87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82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3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18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65BA9-0A7C-45B9-8BCE-86E7141E9097}" type="datetimeFigureOut">
              <a:rPr lang="ru-RU" smtClean="0"/>
              <a:t>08.01.2017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0ACCD-89BD-4DF0-88E2-0CA6CC22E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39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91" y="1100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1340768"/>
            <a:ext cx="52565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800" b="1" kern="0" cap="all" dirty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Технология оценивания</a:t>
            </a:r>
            <a:br>
              <a:rPr lang="ru-RU" sz="4800" b="1" kern="0" cap="all" dirty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kern="0" cap="all" dirty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учебных </a:t>
            </a:r>
            <a:r>
              <a:rPr lang="ru-RU" sz="4800" b="1" kern="0" cap="all" dirty="0" smtClean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достижений </a:t>
            </a:r>
            <a:endParaRPr lang="ru-RU" b="1" kern="0" dirty="0"/>
          </a:p>
        </p:txBody>
      </p:sp>
    </p:spTree>
    <p:extLst>
      <p:ext uri="{BB962C8B-B14F-4D97-AF65-F5344CB8AC3E}">
        <p14:creationId xmlns:p14="http://schemas.microsoft.com/office/powerpoint/2010/main" val="420863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50306" y="1268760"/>
            <a:ext cx="7808338" cy="5170646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разница между результатами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учеников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начале обучения (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входная диагностика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и в конце обучения (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выходная диагностика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Прирост результатов означает, что учителю  удалось создать образовательную среду, обеспечивающую развитие учеников. 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Отрицательный результат сравнения означает, что не удалось создать условия (образовательную среду) для успешного развития возможностей учеников.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462760"/>
            <a:ext cx="4748992" cy="707886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altLang="ru-RU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учителя</a:t>
            </a:r>
            <a:r>
              <a:rPr lang="ru-RU" alt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7548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32038" y="836613"/>
            <a:ext cx="4614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u="sng" dirty="0">
                <a:latin typeface="Times New Roman" pitchFamily="18" charset="0"/>
                <a:cs typeface="Times New Roman" pitchFamily="18" charset="0"/>
              </a:rPr>
              <a:t>2-е правило</a:t>
            </a:r>
            <a:r>
              <a:rPr lang="ru-RU" altLang="ru-RU" sz="3600" b="1" u="sng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ru-RU" altLang="ru-RU" sz="3600" b="1" u="sng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ОЦЕНИВАЕТ?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63688" y="2708920"/>
            <a:ext cx="590465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и ученик </a:t>
            </a:r>
            <a:r>
              <a:rPr lang="ru-RU" altLang="ru-RU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вместе</a:t>
            </a:r>
            <a:r>
              <a:rPr lang="ru-RU" alt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определяют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оценку и отметку. </a:t>
            </a:r>
          </a:p>
        </p:txBody>
      </p:sp>
    </p:spTree>
    <p:extLst>
      <p:ext uri="{BB962C8B-B14F-4D97-AF65-F5344CB8AC3E}">
        <p14:creationId xmlns:p14="http://schemas.microsoft.com/office/powerpoint/2010/main" val="123381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11560" y="764704"/>
            <a:ext cx="70834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уроке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ученик сам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оценивает свой результат выполнения задания по </a:t>
            </a:r>
            <a:r>
              <a:rPr lang="ru-RU" alt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«Алгоритму самооценки»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и, если требуется, определяет отметку, когда показывает выполненное задание.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47665" y="3019353"/>
            <a:ext cx="691276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адекватного оценивания ученик должен научиться отвечать на вопросы о целях и результатах своей работы, то есть освоить </a:t>
            </a:r>
            <a:r>
              <a:rPr lang="ru-RU" alt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алгоритм самооценки. </a:t>
            </a:r>
          </a:p>
        </p:txBody>
      </p:sp>
    </p:spTree>
    <p:extLst>
      <p:ext uri="{BB962C8B-B14F-4D97-AF65-F5344CB8AC3E}">
        <p14:creationId xmlns:p14="http://schemas.microsoft.com/office/powerpoint/2010/main" val="227483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84213" y="692150"/>
            <a:ext cx="770413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i="1" u="sng" dirty="0">
                <a:latin typeface="Times New Roman" pitchFamily="18" charset="0"/>
                <a:cs typeface="Times New Roman" pitchFamily="18" charset="0"/>
              </a:rPr>
              <a:t>Алгоритм самооценки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i="1" dirty="0">
                <a:latin typeface="Times New Roman" pitchFamily="18" charset="0"/>
                <a:cs typeface="Times New Roman" pitchFamily="18" charset="0"/>
              </a:rPr>
              <a:t>(вопросы, на которые отвечает ученик)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4212" y="1989138"/>
            <a:ext cx="784822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1-й шаг.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нужно было сделать в этом задании (задаче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)? Какая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была цель, что нужно было получить в результате?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63688" y="3717032"/>
            <a:ext cx="676875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2-й шаг.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Удалось получить результат?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Найдено решение, ответ?</a:t>
            </a:r>
          </a:p>
        </p:txBody>
      </p:sp>
    </p:spTree>
    <p:extLst>
      <p:ext uri="{BB962C8B-B14F-4D97-AF65-F5344CB8AC3E}">
        <p14:creationId xmlns:p14="http://schemas.microsoft.com/office/powerpoint/2010/main" val="169623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55650" y="692150"/>
            <a:ext cx="76327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3-й шаг</a:t>
            </a:r>
            <a:r>
              <a:rPr lang="ru-RU" altLang="ru-RU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Выполнил полностью верно или с незначительной ошибкой (какой, в чем)?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38125" y="1688379"/>
            <a:ext cx="76327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4-й шаг.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Справился полностью самостоятельно или с чьей - то помощью (кто помогал, в чем)?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90552" y="2672629"/>
            <a:ext cx="8351837" cy="1815882"/>
          </a:xfrm>
          <a:prstGeom prst="rect">
            <a:avLst/>
          </a:prstGeom>
          <a:ln/>
          <a:effectLst>
            <a:softEdge rad="127000"/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Со 2-го класса, после обучения детей использованию таблицы требований к этому алгоритму может быть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добавлен новый шаг.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3933056"/>
            <a:ext cx="43924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5-й шаг.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Какое умение отрабатывали при выполнении данного задания?</a:t>
            </a:r>
          </a:p>
        </p:txBody>
      </p:sp>
    </p:spTree>
    <p:extLst>
      <p:ext uri="{BB962C8B-B14F-4D97-AF65-F5344CB8AC3E}">
        <p14:creationId xmlns:p14="http://schemas.microsoft.com/office/powerpoint/2010/main" val="4697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39281" y="764704"/>
            <a:ext cx="8064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94456" y="764704"/>
            <a:ext cx="7920037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Начиная с 3-го класса, после введения правила уровней успешности  к этому алгоритму могут добавляться новые шаги для оценивания учеником своих успехов и определения своей отметки в баллах.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881793" y="2852936"/>
            <a:ext cx="76327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6-й шаг.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Каков был уровень задачи, задания?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Такие задачи мы решали уже много раз, понадобились только давно полученные знания? </a:t>
            </a:r>
            <a:r>
              <a:rPr lang="ru-RU" alt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Необходимый уровень</a:t>
            </a:r>
            <a:r>
              <a:rPr lang="ru-RU" alt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alt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07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55650" y="908050"/>
            <a:ext cx="7704138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В этой задаче мы столкнулись с необычной ситуацией (либо нам нужны прежние знания в новой ситуации, либо нам нужны новые только сейчас получаемые знания)? </a:t>
            </a:r>
            <a:r>
              <a:rPr lang="ru-RU" alt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Программный уровень</a:t>
            </a:r>
            <a:r>
              <a:rPr lang="ru-RU" alt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alt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116013" y="3155950"/>
            <a:ext cx="73437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Такие задачи мы никогда не учились решать или же использовались правила и факты, которые мы на уроках не изучали? </a:t>
            </a:r>
            <a:r>
              <a:rPr lang="ru-RU" alt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Максимальный уровень</a:t>
            </a:r>
            <a:r>
              <a:rPr lang="ru-RU" alt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alt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98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827088" y="1052513"/>
            <a:ext cx="7848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7-й шаг.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Определи уровень успешности, на котором ты решил задачу.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918306" y="2348880"/>
            <a:ext cx="72723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8-й шаг.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Исходя из продемонстрированного уровня успешности, определи отметку, которую ты себе поставишь.</a:t>
            </a:r>
          </a:p>
        </p:txBody>
      </p:sp>
    </p:spTree>
    <p:extLst>
      <p:ext uri="{BB962C8B-B14F-4D97-AF65-F5344CB8AC3E}">
        <p14:creationId xmlns:p14="http://schemas.microsoft.com/office/powerpoint/2010/main" val="420856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75656" y="169406"/>
            <a:ext cx="5728812" cy="1569660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письменные задания оценку 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отметку 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определяет учитель.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098619" y="1979572"/>
            <a:ext cx="2682858" cy="3108543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имеет </a:t>
            </a:r>
            <a:r>
              <a:rPr lang="ru-RU" alt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изменить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отметку ученика,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докажет , что она завышена или  занижена.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63480" y="1916832"/>
            <a:ext cx="4140968" cy="4062651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Ученик имеет </a:t>
            </a:r>
            <a:r>
              <a:rPr lang="ru-RU" altLang="ru-RU" sz="3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изменить 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оценку 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тметку учителя,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докажет (используя алгоритм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), что она завышена или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занижена.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149" y="1739066"/>
            <a:ext cx="99377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39066"/>
            <a:ext cx="101123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70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92479" y="1844824"/>
            <a:ext cx="727233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Что делать </a:t>
            </a:r>
            <a:r>
              <a:rPr lang="ru-RU" altLang="ru-RU" sz="3000" b="1" i="1" dirty="0">
                <a:latin typeface="Times New Roman" pitchFamily="18" charset="0"/>
                <a:cs typeface="Times New Roman" pitchFamily="18" charset="0"/>
              </a:rPr>
              <a:t>в 1-м классе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, где ученик ещё психологически не готов к адекватной оценке своих результатов, в том числе к признанию своих ошибок? </a:t>
            </a:r>
          </a:p>
        </p:txBody>
      </p:sp>
    </p:spTree>
    <p:extLst>
      <p:ext uri="{BB962C8B-B14F-4D97-AF65-F5344CB8AC3E}">
        <p14:creationId xmlns:p14="http://schemas.microsoft.com/office/powerpoint/2010/main" val="110170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692696"/>
            <a:ext cx="67687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ИЗМЕНЕНИЯ В ОБРАЗОВАНИИ СТАВЯТ ВОПРОС О СМЕНЕ СИСТЕМЫ ОЦЕНИВАНИЯ?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9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95536" y="620688"/>
            <a:ext cx="8064500" cy="4401205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1-й шаг (на первых уроках</a:t>
            </a:r>
            <a:r>
              <a:rPr lang="ru-RU" alt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Обозначаем </a:t>
            </a:r>
            <a:r>
              <a:rPr lang="ru-RU" altLang="ru-RU" sz="2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своё настроение.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Даём возможность детям эмоционально оценить прошедший урок (день). Эта рефлексия станет основой для адекватной оценки своих учебных успехов. На полях тетради или в дневнике дети обозначают своё настроение, реакцию на урок («доволен», «было трудно» и т.п.) в виде понятных им символов. Например, смайлики или кружки с цветами светофора.</a:t>
            </a:r>
          </a:p>
        </p:txBody>
      </p:sp>
    </p:spTree>
    <p:extLst>
      <p:ext uri="{BB962C8B-B14F-4D97-AF65-F5344CB8AC3E}">
        <p14:creationId xmlns:p14="http://schemas.microsoft.com/office/powerpoint/2010/main" val="95450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39750" y="620713"/>
            <a:ext cx="8135938" cy="5016758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2-й шаг (через 2–4 недели). Учимся сравнивать цель и результат.</a:t>
            </a:r>
            <a:endParaRPr lang="ru-RU" alt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Даём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детям </a:t>
            </a:r>
            <a:r>
              <a:rPr lang="ru-RU" alt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возможность оценить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содержание своей письменной работы.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Раздав тетради с проверенными работами, учитель ведёт диалог с учениками, в котором главным являются такие вопросы: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Какое у вас было задание? Кто может сказать, что нужно было сделать дома? (Обучение 1-му шагу алгоритма самооценки.)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Посмотрите каждый на свою работу – согласны, что задание выполнено? (Коллективная самооценка </a:t>
            </a:r>
            <a:r>
              <a:rPr lang="ru-RU" alt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обучение 2-му шагу алгоритма самооценки.) </a:t>
            </a:r>
          </a:p>
        </p:txBody>
      </p:sp>
    </p:spTree>
    <p:extLst>
      <p:ext uri="{BB962C8B-B14F-4D97-AF65-F5344CB8AC3E}">
        <p14:creationId xmlns:p14="http://schemas.microsoft.com/office/powerpoint/2010/main" val="161969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50787" y="620688"/>
            <a:ext cx="8207375" cy="4402137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3-й шаг (примерно через месяц). Устанавливаем порядок оценки своей работы.</a:t>
            </a:r>
            <a:endParaRPr lang="ru-RU" alt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 уже известным ученикам пунктам 1 и 2 алгоритма самооценки добавляем пункты 3 («правильно или ошибкой?») и 4 («сам или с чьей-то помощью?»). При этом оцениваются только успешные решения. В качестве «награды» за решение задачи учитель, например, может предложить ученику в тетради или в дневнике/еженедельнике нарисовать кружок и закрасить его любым цветом. </a:t>
            </a:r>
          </a:p>
        </p:txBody>
      </p:sp>
    </p:spTree>
    <p:extLst>
      <p:ext uri="{BB962C8B-B14F-4D97-AF65-F5344CB8AC3E}">
        <p14:creationId xmlns:p14="http://schemas.microsoft.com/office/powerpoint/2010/main" val="65295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94456" y="764704"/>
            <a:ext cx="7920037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4-й шаг. Учимся признавать свои ошибки.</a:t>
            </a:r>
            <a:endParaRPr lang="ru-RU" alt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предлагаем ученику (психологически готовому) в классе оценить выполнение задания, в котором у него есть незначительные ошибки. В случае признания ошибки кружок в тетради или дневнике/еженедельнике («награда» за решение задачи) закрашивается не полностью, при этом доля закрашенного значения не имеет.</a:t>
            </a:r>
          </a:p>
        </p:txBody>
      </p:sp>
    </p:spTree>
    <p:extLst>
      <p:ext uri="{BB962C8B-B14F-4D97-AF65-F5344CB8AC3E}">
        <p14:creationId xmlns:p14="http://schemas.microsoft.com/office/powerpoint/2010/main" val="8439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30175" y="836712"/>
            <a:ext cx="7848600" cy="3538538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5-й шаг. Учимся признавать свою неудачу. </a:t>
            </a:r>
            <a:endParaRPr lang="ru-RU" alt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помогает ученикам на уроках оценивать свои действия, признавая ошибки. Затем можно предложить кому-то из детей оценить себя в ситуации, когда он </a:t>
            </a:r>
            <a:r>
              <a:rPr lang="ru-RU" altLang="ru-RU" sz="2800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совсем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не справился с заданием. В дневнике или в тетради это может (с согласия ученика) обозначаться </a:t>
            </a:r>
            <a:r>
              <a:rPr lang="ru-RU" alt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незакрашенным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кружком. </a:t>
            </a:r>
          </a:p>
        </p:txBody>
      </p:sp>
    </p:spTree>
    <p:extLst>
      <p:ext uri="{BB962C8B-B14F-4D97-AF65-F5344CB8AC3E}">
        <p14:creationId xmlns:p14="http://schemas.microsoft.com/office/powerpoint/2010/main" val="34414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22225" y="1412776"/>
            <a:ext cx="8064500" cy="2676525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6-й шаг. Используем умение самооценки. </a:t>
            </a:r>
            <a:endParaRPr lang="ru-RU" alt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Когда все (почти все) ученики хотя бы раз оценили свою работу в классе, учитель перестаёт проговаривать все вопросы алгоритма самооценки и предлагает ученикам самим задавать себе эти вопросы и отвечать на них (с опорой на схему).</a:t>
            </a:r>
          </a:p>
        </p:txBody>
      </p:sp>
    </p:spTree>
    <p:extLst>
      <p:ext uri="{BB962C8B-B14F-4D97-AF65-F5344CB8AC3E}">
        <p14:creationId xmlns:p14="http://schemas.microsoft.com/office/powerpoint/2010/main" val="256185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55576" y="1341438"/>
            <a:ext cx="7632848" cy="3108325"/>
          </a:xfrm>
          <a:prstGeom prst="rect">
            <a:avLst/>
          </a:prstGeom>
          <a:ln/>
          <a:effectLst>
            <a:softEdge rad="127000"/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alt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«Алгоритму </a:t>
            </a:r>
            <a:r>
              <a:rPr lang="ru-RU" altLang="ru-RU" sz="28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r>
              <a:rPr lang="ru-RU" alt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потребует выделять около </a:t>
            </a:r>
            <a:r>
              <a:rPr lang="ru-RU" alt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минут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учебного времени на большинстве уроков. Однако, когда этот алгоритм будет освоен всеми учениками (</a:t>
            </a:r>
            <a:r>
              <a:rPr lang="ru-RU" alt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примерно через 2</a:t>
            </a:r>
            <a:r>
              <a:rPr lang="ru-RU" alt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ru-RU" altLang="ru-RU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недели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), его использование значительно повысит эффективность работы учеников. </a:t>
            </a:r>
          </a:p>
        </p:txBody>
      </p:sp>
    </p:spTree>
    <p:extLst>
      <p:ext uri="{BB962C8B-B14F-4D97-AF65-F5344CB8AC3E}">
        <p14:creationId xmlns:p14="http://schemas.microsoft.com/office/powerpoint/2010/main" val="214644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95288" y="981075"/>
            <a:ext cx="8569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u="sng" dirty="0">
                <a:latin typeface="Times New Roman" pitchFamily="18" charset="0"/>
                <a:cs typeface="Times New Roman" pitchFamily="18" charset="0"/>
              </a:rPr>
              <a:t>3-е правило.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СТАВИТЬ ОТМЕТОК?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181225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числу решённых задач.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3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каждую учебную задачу или группу заданий (задач), показывающую овладение конкретным действием (умением), определяется и ставится отдельная отметка</a:t>
            </a:r>
            <a:endParaRPr lang="ru-RU" altLang="ru-RU" sz="3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3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84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84213" y="1052513"/>
            <a:ext cx="75596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u="sng" dirty="0">
                <a:latin typeface="Times New Roman" pitchFamily="18" charset="0"/>
                <a:cs typeface="Times New Roman" pitchFamily="18" charset="0"/>
              </a:rPr>
              <a:t>4-е правило</a:t>
            </a:r>
            <a:r>
              <a:rPr lang="ru-RU" altLang="ru-RU" sz="3600" u="sng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НАКАПЛИВАТЬ ОЦЕНКИ И ОТМЕТКИ? </a:t>
            </a:r>
            <a:endParaRPr lang="ru-RU" alt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4213" y="2708920"/>
            <a:ext cx="7848227" cy="1477328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таблицах образовательных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результатов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(предметных, </a:t>
            </a:r>
            <a:r>
              <a:rPr lang="ru-RU" altLang="ru-RU" sz="3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alt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личностных) и в «Портфеле достижений».</a:t>
            </a:r>
          </a:p>
        </p:txBody>
      </p:sp>
    </p:spTree>
    <p:extLst>
      <p:ext uri="{BB962C8B-B14F-4D97-AF65-F5344CB8AC3E}">
        <p14:creationId xmlns:p14="http://schemas.microsoft.com/office/powerpoint/2010/main" val="69250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764704"/>
            <a:ext cx="7992888" cy="4832092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Таблицы размещаются в дневнике школьника и в рабочем журнале учителя 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них выставляются отметки (баллы) в графу того действия (умения), которое было основным в ходе решения конкретной задачи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Отметки заносятся в таблицы результатов.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Обязательно (минимум):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alt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 личностные </a:t>
            </a:r>
            <a:r>
              <a:rPr lang="ru-RU" alt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неперсонифицированные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диагностические работы (один раз в год – обязательно), за предметные контрольные работы (один раз в четверть – обязательно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alt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6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4463" y="692696"/>
            <a:ext cx="77399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"/>
              </a:rPr>
              <a:t>Какие качества вы хотите видеть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/>
              </a:rPr>
              <a:t>у </a:t>
            </a:r>
            <a:r>
              <a:rPr lang="ru-RU" altLang="ru-RU" sz="2400" b="1" dirty="0">
                <a:solidFill>
                  <a:srgbClr val="000000"/>
                </a:solidFill>
                <a:latin typeface="Arial"/>
              </a:rPr>
              <a:t>ребенка на выходе из школы, чтобы в современной жизни он был успешен? </a:t>
            </a:r>
            <a:r>
              <a:rPr lang="ru-RU" altLang="ru-RU" sz="2400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12" y="1922013"/>
            <a:ext cx="1249363" cy="23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475" y="1876970"/>
            <a:ext cx="1367115" cy="237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1628800"/>
            <a:ext cx="24482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</a:rPr>
              <a:t>Умение ставить цель и добиваться ее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Умение адаптироваться к ситуации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B050"/>
                </a:solidFill>
              </a:rPr>
              <a:t>Умение общаться 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1922014"/>
            <a:ext cx="25202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990099"/>
                </a:solidFill>
              </a:rPr>
              <a:t>Умение ориентироваться в мире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FF0066"/>
                </a:solidFill>
              </a:rPr>
              <a:t>Самостоятельно добывать и применять знания</a:t>
            </a:r>
          </a:p>
          <a:p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97856" y="4255939"/>
            <a:ext cx="3234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</a:rPr>
              <a:t>Уметь заботиться о других, быть достойным человеком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Сохранить здоровье …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97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68313" y="476250"/>
            <a:ext cx="8135937" cy="954107"/>
          </a:xfrm>
          <a:prstGeom prst="rect">
            <a:avLst/>
          </a:prstGeom>
          <a:ln/>
          <a:effectLst>
            <a:softEdge rad="127000"/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ТАБЛИЦА ТРЕБОВАНИЙ по русскому языку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класс (конец года)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468276"/>
              </p:ext>
            </p:extLst>
          </p:nvPr>
        </p:nvGraphicFramePr>
        <p:xfrm>
          <a:off x="314449" y="1556792"/>
          <a:ext cx="8443663" cy="4124935"/>
        </p:xfrm>
        <a:graphic>
          <a:graphicData uri="http://schemas.openxmlformats.org/drawingml/2006/table">
            <a:tbl>
              <a:tblPr firstRow="1" firstCol="1" bandRow="1"/>
              <a:tblGrid>
                <a:gridCol w="833012"/>
                <a:gridCol w="396562"/>
                <a:gridCol w="409858"/>
                <a:gridCol w="737629"/>
                <a:gridCol w="659011"/>
                <a:gridCol w="737629"/>
                <a:gridCol w="409280"/>
                <a:gridCol w="409858"/>
                <a:gridCol w="534724"/>
                <a:gridCol w="526630"/>
                <a:gridCol w="526630"/>
                <a:gridCol w="526630"/>
                <a:gridCol w="526630"/>
                <a:gridCol w="398297"/>
                <a:gridCol w="527209"/>
                <a:gridCol w="284074"/>
              </a:tblGrid>
              <a:tr h="4383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Линии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развития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Правильно пользоваться речью в различных ситуациях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Использовать в общении знания о языке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Писать без ошибок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(по изученным правилам орфографии и пунктуации)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Итог (можно в %)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</a:tr>
              <a:tr h="2012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Умения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Ученики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составлять предложения из слов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• отличать текст </a:t>
                      </a:r>
                      <a:endParaRPr lang="ru-RU" sz="1000" dirty="0">
                        <a:effectLst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  предложений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составлять небольшой текст (3-4 предложения) на заданную тему и записывать его с помощью </a:t>
                      </a:r>
                      <a:endParaRPr lang="ru-RU" sz="1000">
                        <a:effectLst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учителя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• правильно списывать слова, предложения, текст, проверять написанное, сравнивая с образцом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• различать гласные и согласные звуки, согласные звонкие и глухие (парные и непарные), твердые и мягкие (парные и непарные)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• делить слово на слоги, ставить ударение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находить корень в группе однокоренных слов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писать большую букву в начале предложения, в именах собственных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писать буквы и, у, а после шипящих (в буквосочетаниях жи-ши, ча-ща, чу-щу)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обозначать мягкость </a:t>
                      </a:r>
                      <a:endParaRPr lang="ru-RU" sz="1000">
                        <a:effectLst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согласных на письме</a:t>
                      </a:r>
                      <a:endParaRPr lang="ru-RU" sz="1000">
                        <a:effectLst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с помощью 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не употреблять  Ь в буквосочетаниях  чк,чн,нч,нщ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писать изученные слова с непроверяемой безударной гласной в корне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• делить слова  на части </a:t>
                      </a:r>
                      <a:endParaRPr lang="ru-RU" sz="1000">
                        <a:effectLst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для переноса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• ставить знак препинания в конце предложения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 vert="vert270">
                    <a:lnL w="12700" cmpd="sng">
                      <a:solidFill>
                        <a:sysClr val="window" lastClr="FFFFFF"/>
                      </a:solidFill>
                    </a:lnL>
                    <a:lnR w="381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91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Александров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  <a:tr h="2391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Алексеева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2391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Андреев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  <a:tr h="2391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Антипова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2391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Атласова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  <a:tr h="2391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Беляева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2391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Борисова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82" marR="62482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07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55576" y="908720"/>
            <a:ext cx="7345363" cy="3970338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«Портфель достижений ученика»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это сборник работ и результатов, которые показывают усилия, прогресс и достижения ученика в разных областях (учёба, творчество, общение, здоровье, полезный людям труд и т.д.), а также самоанализ учеником своих текущих достижений и недостатков, позволяющих самому определять цели своего дальнейшего развития. </a:t>
            </a:r>
          </a:p>
        </p:txBody>
      </p:sp>
    </p:spTree>
    <p:extLst>
      <p:ext uri="{BB962C8B-B14F-4D97-AF65-F5344CB8AC3E}">
        <p14:creationId xmlns:p14="http://schemas.microsoft.com/office/powerpoint/2010/main" val="98858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133006" y="764704"/>
            <a:ext cx="6985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u="sng" dirty="0" smtClean="0">
                <a:latin typeface="Times New Roman" pitchFamily="18" charset="0"/>
                <a:cs typeface="Times New Roman" pitchFamily="18" charset="0"/>
              </a:rPr>
              <a:t>5-е правило.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 СТАВИТЬ ОТМЕТКИ? </a:t>
            </a:r>
            <a:endParaRPr lang="ru-RU" alt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3009" y="1939136"/>
            <a:ext cx="7345363" cy="1477962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Текущие – по желанию,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тематические проверочные работы – обязательно. </a:t>
            </a:r>
            <a:endParaRPr lang="ru-RU" altLang="ru-RU" sz="3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43275" y="3406911"/>
            <a:ext cx="7764463" cy="1939925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задачи, решённые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при изучении новой темы,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отметка 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ставится только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 желанию ученика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так как он ещё овладевает умениями и знаниями темы и имеет право на ошибку.</a:t>
            </a:r>
          </a:p>
        </p:txBody>
      </p:sp>
    </p:spTree>
    <p:extLst>
      <p:ext uri="{BB962C8B-B14F-4D97-AF65-F5344CB8AC3E}">
        <p14:creationId xmlns:p14="http://schemas.microsoft.com/office/powerpoint/2010/main" val="20346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855663" y="765175"/>
            <a:ext cx="7532687" cy="3138488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каждую задачу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проверочной (контрольной) работы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итогам темы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отметка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ставится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всем ученикам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так как каждый должен показать, как он овладел умениями и знаниями по теме. Ученик не может отказаться от выставления этой отметки, но имеет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право пересдать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хотя бы один раз.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896081" y="3903663"/>
            <a:ext cx="7316787" cy="2247900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ученика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устраивает полученная отметка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(за задание проверочной работы), он имеет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 пересдать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соответствующий материал до контрольного срока (например, до конца четверти). </a:t>
            </a:r>
          </a:p>
        </p:txBody>
      </p:sp>
    </p:spTree>
    <p:extLst>
      <p:ext uri="{BB962C8B-B14F-4D97-AF65-F5344CB8AC3E}">
        <p14:creationId xmlns:p14="http://schemas.microsoft.com/office/powerpoint/2010/main" val="26810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00247" y="764704"/>
            <a:ext cx="799306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u="sng" dirty="0" smtClean="0">
                <a:latin typeface="Times New Roman" pitchFamily="18" charset="0"/>
                <a:cs typeface="Times New Roman" pitchFamily="18" charset="0"/>
              </a:rPr>
              <a:t>6-е правило</a:t>
            </a:r>
            <a:r>
              <a:rPr lang="ru-RU" altLang="ru-RU" sz="3600" u="sng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КАКИМ КРИТЕРИЯМ ОЦЕНИВАТЬ?</a:t>
            </a:r>
            <a:r>
              <a:rPr lang="ru-RU" alt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218994" y="2852936"/>
            <a:ext cx="67555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признакам трёх уровней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успешности</a:t>
            </a:r>
            <a:endParaRPr lang="ru-RU" altLang="ru-RU" sz="3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81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58130" y="764704"/>
            <a:ext cx="7992690" cy="3538537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Необходимый уровень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(базовый)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решение типовой задачи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подобной тем, что решали уже много раз, где требовались отработанные действия и усвоенные знания. Это достаточно для продолжения образования, это возможно и </a:t>
            </a:r>
            <a:r>
              <a:rPr lang="ru-RU" altLang="ru-RU" sz="28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 всем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Качественные оценки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«хорошо, но не отлично»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или «нормально» (решение задачи с недочётами).</a:t>
            </a:r>
          </a:p>
        </p:txBody>
      </p:sp>
    </p:spTree>
    <p:extLst>
      <p:ext uri="{BB962C8B-B14F-4D97-AF65-F5344CB8AC3E}">
        <p14:creationId xmlns:p14="http://schemas.microsoft.com/office/powerpoint/2010/main" val="426204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30676" y="692696"/>
            <a:ext cx="7729756" cy="4708981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Повышенный уровень 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(программный)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решение нестандартной задачи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где потребовалось: либо действие в новой, непривычной ситуации, либо использование новых, усваиваемых в данный момент знаний.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Умение действовать в нестандартной ситуации – это отличие от необходимого всем уровня. Качественные оценки: «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отлично» 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или «почти отлично» (решение задачи с недочётами). </a:t>
            </a:r>
          </a:p>
        </p:txBody>
      </p:sp>
    </p:spTree>
    <p:extLst>
      <p:ext uri="{BB962C8B-B14F-4D97-AF65-F5344CB8AC3E}">
        <p14:creationId xmlns:p14="http://schemas.microsoft.com/office/powerpoint/2010/main" val="81626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74675" y="692696"/>
            <a:ext cx="8101013" cy="4710113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Максимальный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3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НЕобязательный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решение не </a:t>
            </a:r>
            <a:r>
              <a:rPr lang="ru-RU" altLang="ru-RU" sz="3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изучавшейся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классе «сверхзадачи»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для которой потребовались либо самостоятельно добытые, не </a:t>
            </a:r>
            <a:r>
              <a:rPr lang="ru-RU" altLang="ru-RU" sz="3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изучавшиеся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знания, либо новые, самостоятельно усвоенные умения и действия, требуемые на следующих ступенях образования. Это демонстрирует исключительные успехи отдельных учеников по отдельным темам сверх школьных требований. Качественная оценка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«превосходно».</a:t>
            </a:r>
            <a:endParaRPr lang="ru-RU" altLang="ru-RU" sz="3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9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55650" y="908050"/>
            <a:ext cx="792003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Особые ситуации при использовании уровней успешности</a:t>
            </a:r>
            <a:r>
              <a:rPr lang="ru-RU" alt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11560" y="1858963"/>
            <a:ext cx="792088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ученик проболел, изучил материал самостоятельно и верно выполнил задание необходимого уровня, рекомендуется оценить его как задание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программного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уровня.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11188" y="3978275"/>
            <a:ext cx="7921625" cy="2401888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 поощрять учеников, стремящихся выполнять задания на максимальном уровне, поддерживать их авторитет, не допускать неоправданной критики в их адрес со стороны других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418553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01014" y="867000"/>
            <a:ext cx="7992689" cy="1754188"/>
          </a:xfrm>
          <a:prstGeom prst="rect">
            <a:avLst/>
          </a:prstGeom>
          <a:ln/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u="sng" dirty="0" smtClean="0">
                <a:latin typeface="Times New Roman" pitchFamily="18" charset="0"/>
                <a:cs typeface="Times New Roman" pitchFamily="18" charset="0"/>
              </a:rPr>
              <a:t>7-е правило.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ОПРЕДЕЛЯТЬ ИТОГОВЫЕ ОЦЕНКИ/ОТМЕТКИ? </a:t>
            </a:r>
            <a:endParaRPr lang="ru-RU" alt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45103" y="2383720"/>
            <a:ext cx="784887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Предметные четвертные отметки 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определяются по таблицам предметных результатов (среднее арифметическое баллов).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45103" y="3861048"/>
            <a:ext cx="7848600" cy="2400300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Итоговая оценка за ступень начальной школы – 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основе всех положительных результатов, накопленных учеником в своем портфеле, и на основе итоговой диагностики предметных и </a:t>
            </a:r>
            <a:r>
              <a:rPr lang="ru-RU" altLang="ru-RU" sz="3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alt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результатов. </a:t>
            </a:r>
          </a:p>
        </p:txBody>
      </p:sp>
    </p:spTree>
    <p:extLst>
      <p:ext uri="{BB962C8B-B14F-4D97-AF65-F5344CB8AC3E}">
        <p14:creationId xmlns:p14="http://schemas.microsoft.com/office/powerpoint/2010/main" val="170402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6211" y="332656"/>
            <a:ext cx="8624261" cy="1723549"/>
          </a:xfrm>
          <a:prstGeom prst="rect">
            <a:avLst/>
          </a:prstGeom>
          <a:ln>
            <a:headEnd/>
            <a:tailEnd/>
          </a:ln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>
                <a:cs typeface="Arial" charset="0"/>
              </a:rPr>
              <a:t>ФГОС – это требования к …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1000" b="1" dirty="0">
              <a:cs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altLang="ru-RU" sz="1000" b="1" dirty="0">
              <a:cs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2400" b="1" dirty="0" smtClean="0">
                <a:cs typeface="Arial" charset="0"/>
              </a:rPr>
              <a:t>Основной образовательной программы</a:t>
            </a:r>
            <a:endParaRPr lang="ru-RU" altLang="ru-RU" sz="2400" b="1" dirty="0">
              <a:cs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23528" y="1053400"/>
            <a:ext cx="2448272" cy="466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РЕЗУЛЬТАТАМ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49575" y="1068162"/>
            <a:ext cx="2209800" cy="466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СТРУКТУРЕ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56176" y="1053398"/>
            <a:ext cx="2520280" cy="466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УСЛОВИЯМ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45" y="1534887"/>
            <a:ext cx="317658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19810"/>
            <a:ext cx="7199391" cy="108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63" y="3187700"/>
            <a:ext cx="99377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306" y="3187700"/>
            <a:ext cx="481013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162300"/>
            <a:ext cx="101758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2" y="3651250"/>
            <a:ext cx="3253364" cy="3018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567" y="3648075"/>
            <a:ext cx="2994633" cy="3021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633499"/>
            <a:ext cx="2529755" cy="30358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66" y="2383385"/>
            <a:ext cx="8820025" cy="129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84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http://lisyonok.ucoz.ru/smilez/ogromniye/278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51125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54052" y="1124744"/>
            <a:ext cx="7035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075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5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 noGrp="1" noChangeArrowheads="1"/>
          </p:cNvSpPr>
          <p:nvPr/>
        </p:nvSpPr>
        <p:spPr bwMode="auto">
          <a:xfrm>
            <a:off x="611560" y="144463"/>
            <a:ext cx="7920880" cy="1124297"/>
          </a:xfrm>
          <a:prstGeom prst="rect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7 правил технологии: </a:t>
            </a:r>
            <a:r>
              <a:rPr kumimoji="0" lang="ru-RU" altLang="ru-RU" sz="4000" b="1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ОЦЕНИВАЕМ</a:t>
            </a:r>
          </a:p>
        </p:txBody>
      </p:sp>
      <p:sp>
        <p:nvSpPr>
          <p:cNvPr id="8" name="Rectangle 2"/>
          <p:cNvSpPr>
            <a:spLocks noGrp="1" noChangeArrowheads="1"/>
          </p:cNvSpPr>
          <p:nvPr/>
        </p:nvSpPr>
        <p:spPr bwMode="auto">
          <a:xfrm>
            <a:off x="611560" y="1342758"/>
            <a:ext cx="7920880" cy="532660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1.ЧТО?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Все действия! Но отметка – за решение задачи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2.КТО?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Ученик + Учитель в диалоге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3.СКОЛЬКО? 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Одна задача – одна  отметка</a:t>
            </a:r>
            <a:endParaRPr kumimoji="0" lang="en-US" alt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4.ГДЕ?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 таблицах образовательных результатов и в портфеле достижений школьника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5.КОГДА?</a:t>
            </a:r>
            <a:r>
              <a:rPr kumimoji="0" lang="ru-RU" altLang="ru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Текущие - по желанию, тематические – обязательны (+ право пересдачи)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6.КАК?</a:t>
            </a:r>
            <a:r>
              <a:rPr kumimoji="0" lang="ru-RU" alt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 критериям уровней успешности (с переводом в любой тип отметок)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7.ИТОГ?</a:t>
            </a:r>
            <a:r>
              <a:rPr kumimoji="0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Предметные – по таблице результатов, общая – по всем накопленным результатам.</a:t>
            </a:r>
            <a:endParaRPr kumimoji="0" lang="ru-RU" alt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2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46313" y="1023938"/>
            <a:ext cx="4629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u="sng" dirty="0">
                <a:latin typeface="Times New Roman" pitchFamily="18" charset="0"/>
                <a:cs typeface="Times New Roman" pitchFamily="18" charset="0"/>
              </a:rPr>
              <a:t>1-е правило</a:t>
            </a:r>
            <a:r>
              <a:rPr lang="ru-RU" altLang="ru-RU" sz="36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3600" b="1" u="sng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ОЦЕНИВАЕМ?</a:t>
            </a:r>
            <a:endParaRPr lang="ru-RU" alt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30425" y="2636912"/>
            <a:ext cx="474503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Оцениваем результаты: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предметные,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alt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личностные. </a:t>
            </a:r>
          </a:p>
        </p:txBody>
      </p:sp>
    </p:spTree>
    <p:extLst>
      <p:ext uri="{BB962C8B-B14F-4D97-AF65-F5344CB8AC3E}">
        <p14:creationId xmlns:p14="http://schemas.microsoft.com/office/powerpoint/2010/main" val="76561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11560" y="804234"/>
            <a:ext cx="4104456" cy="3108543"/>
          </a:xfrm>
          <a:prstGeom prst="rect">
            <a:avLst/>
          </a:prstGeom>
          <a:ln/>
          <a:effectLst>
            <a:softEdge rad="127000"/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Оценивать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можно </a:t>
            </a:r>
            <a: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любое действие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ученика (особенно успешное): удачную мысль в диалоге, односложный ответ на репродуктивный вопрос и т.д.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716016" y="768351"/>
            <a:ext cx="3797989" cy="5693866"/>
          </a:xfrm>
          <a:prstGeom prst="rect">
            <a:avLst/>
          </a:prstGeom>
          <a:ln/>
          <a:effectLst>
            <a:softEdge rad="127000"/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Отметка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ставится только </a:t>
            </a:r>
            <a: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решение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продуктивной учебной задачи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в ходе которой ученик осмысливал цель и условия задания, осуществлял действия по поиску решения (хотя бы одно умение по использованию знаний), получал и представлял результат. </a:t>
            </a:r>
          </a:p>
        </p:txBody>
      </p:sp>
    </p:spTree>
    <p:extLst>
      <p:ext uri="{BB962C8B-B14F-4D97-AF65-F5344CB8AC3E}">
        <p14:creationId xmlns:p14="http://schemas.microsoft.com/office/powerpoint/2010/main" val="415736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11560" y="260648"/>
            <a:ext cx="7920880" cy="1077218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i="1" dirty="0">
                <a:latin typeface="Times New Roman" pitchFamily="18" charset="0"/>
                <a:cs typeface="Times New Roman" pitchFamily="18" charset="0"/>
              </a:rPr>
              <a:t>Могут ли быть исключения из этого правила?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882587" y="1421742"/>
            <a:ext cx="7343775" cy="3970338"/>
          </a:xfrm>
          <a:prstGeom prst="rect">
            <a:avLst/>
          </a:prstGeom>
          <a:ln/>
          <a:effectLst>
            <a:softEdge rad="127000"/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Можно в конце урока предложить всему классу определить, какие гипотезы оказались наиболее точными, интересными, помогли найти решение общей проблемы. Авторы этих гипотез </a:t>
            </a:r>
            <a:r>
              <a:rPr lang="ru-RU" alt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коллективным решением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могут поощряться: им даётся оценка и(или) ставится отметка «отлично» (решение задачи повышенного уровня) на то умение, по которому формулировалась проблема урока. </a:t>
            </a:r>
          </a:p>
        </p:txBody>
      </p:sp>
    </p:spTree>
    <p:extLst>
      <p:ext uri="{BB962C8B-B14F-4D97-AF65-F5344CB8AC3E}">
        <p14:creationId xmlns:p14="http://schemas.microsoft.com/office/powerpoint/2010/main" val="121748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8820025" cy="6524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106564" y="1671280"/>
            <a:ext cx="6840760" cy="3970318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</a:t>
            </a:r>
            <a:r>
              <a:rPr lang="ru-RU" alt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действия (умения) по использованию знаний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ходе 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решения задач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Отдельные действия, прежде всего успешные, достойны 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оценки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(словесной характеристики),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решение полноценной задачи – оценки и 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отметки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(знака фиксации в 5-балльной системе).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980728"/>
            <a:ext cx="4898329" cy="707886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altLang="ru-RU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ученика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0514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2061</Words>
  <Application>Microsoft Office PowerPoint</Application>
  <PresentationFormat>Экран (4:3)</PresentationFormat>
  <Paragraphs>277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Дом</cp:lastModifiedBy>
  <cp:revision>36</cp:revision>
  <dcterms:created xsi:type="dcterms:W3CDTF">2016-01-23T12:42:58Z</dcterms:created>
  <dcterms:modified xsi:type="dcterms:W3CDTF">2017-01-08T13:09:53Z</dcterms:modified>
</cp:coreProperties>
</file>