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70" r:id="rId10"/>
    <p:sldId id="272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B75F9-6889-4E9A-BA2F-AABEF6B3F2D6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13250-AEA6-4BEC-8254-995D7BE2F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3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EE6F0FC1-EE73-4EFC-A68F-36B5CD7A50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BDFBE8-AEFF-4B38-A7F7-00C0E2412A1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EA0B9B-8422-4587-A28F-405D9C1BA3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4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3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</a:rPr>
              <a:t>Леса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России</a:t>
            </a:r>
            <a:endParaRPr lang="ru-RU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Рисунок 14" descr="0_16610_3642f1d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4970515" cy="372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Климат тайги характеризуется сравнительно теплым и довольно влажным летом и прохладной, а местами холодной зимой. Среднее годовое количество осадков от 300 до 600 мм (в Восточной Сибири снижается даже до 150— 200 мм). Температура воздуха летом нередко превышает +30 °С; зимой морозы достигают 30... 50°С. По мере продвижения с запада на восток климат тайги становится более континентальным.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55446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Климат</a:t>
            </a:r>
            <a:endParaRPr lang="ru-RU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471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Ёлочка или ель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392613" y="1412875"/>
            <a:ext cx="4751387" cy="4392613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FFFF00"/>
                </a:solidFill>
              </a:rPr>
              <a:t>Ель</a:t>
            </a:r>
            <a:r>
              <a:rPr lang="en-GB" sz="1800" dirty="0">
                <a:solidFill>
                  <a:srgbClr val="FFFF00"/>
                </a:solidFill>
              </a:rPr>
              <a:t>- </a:t>
            </a:r>
            <a:r>
              <a:rPr lang="en-GB" sz="1800" dirty="0" err="1">
                <a:solidFill>
                  <a:srgbClr val="FFFF00"/>
                </a:solidFill>
              </a:rPr>
              <a:t>хвойное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дерево</a:t>
            </a:r>
            <a:r>
              <a:rPr lang="en-GB" sz="1800" dirty="0">
                <a:solidFill>
                  <a:srgbClr val="FFFF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FFFF00"/>
                </a:solidFill>
              </a:rPr>
              <a:t>У </a:t>
            </a:r>
            <a:r>
              <a:rPr lang="en-GB" sz="1800" dirty="0" err="1">
                <a:solidFill>
                  <a:srgbClr val="FFFF00"/>
                </a:solidFill>
              </a:rPr>
              <a:t>ели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хвоинки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короткие</a:t>
            </a:r>
            <a:r>
              <a:rPr lang="en-GB" sz="1800" dirty="0">
                <a:solidFill>
                  <a:srgbClr val="FFFF00"/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FFFF00"/>
                </a:solidFill>
              </a:rPr>
              <a:t>грубоватые</a:t>
            </a:r>
            <a:r>
              <a:rPr lang="en-GB" sz="1800" dirty="0">
                <a:solidFill>
                  <a:srgbClr val="FFFF00"/>
                </a:solidFill>
              </a:rPr>
              <a:t>, </a:t>
            </a:r>
            <a:r>
              <a:rPr lang="en-GB" sz="1800" dirty="0" err="1">
                <a:solidFill>
                  <a:srgbClr val="FFFF00"/>
                </a:solidFill>
              </a:rPr>
              <a:t>расположены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по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FFFF00"/>
                </a:solidFill>
              </a:rPr>
              <a:t>одиночке</a:t>
            </a:r>
            <a:r>
              <a:rPr lang="en-GB" sz="1800" dirty="0">
                <a:solidFill>
                  <a:srgbClr val="FFFF00"/>
                </a:solidFill>
              </a:rPr>
              <a:t> и </a:t>
            </a:r>
            <a:r>
              <a:rPr lang="en-GB" sz="1800" dirty="0" err="1">
                <a:solidFill>
                  <a:srgbClr val="FFFF00"/>
                </a:solidFill>
              </a:rPr>
              <a:t>густо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покрывают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FFFF00"/>
                </a:solidFill>
              </a:rPr>
              <a:t>ветки</a:t>
            </a:r>
            <a:r>
              <a:rPr lang="en-GB" sz="1800" dirty="0">
                <a:solidFill>
                  <a:srgbClr val="FFFF00"/>
                </a:solidFill>
              </a:rPr>
              <a:t>. </a:t>
            </a:r>
            <a:r>
              <a:rPr lang="en-GB" sz="1800" dirty="0" err="1">
                <a:solidFill>
                  <a:srgbClr val="FFFF00"/>
                </a:solidFill>
              </a:rPr>
              <a:t>Шишки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имеют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продолговатую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форму</a:t>
            </a:r>
            <a:r>
              <a:rPr lang="en-GB" sz="1800" dirty="0">
                <a:solidFill>
                  <a:srgbClr val="FFFF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FFFF00"/>
                </a:solidFill>
              </a:rPr>
              <a:t>Ели</a:t>
            </a:r>
            <a:r>
              <a:rPr lang="en-GB" sz="1800" dirty="0">
                <a:solidFill>
                  <a:srgbClr val="FFFF00"/>
                </a:solidFill>
              </a:rPr>
              <a:t> – </a:t>
            </a:r>
            <a:r>
              <a:rPr lang="en-GB" sz="1800" dirty="0" err="1">
                <a:solidFill>
                  <a:srgbClr val="FFFF00"/>
                </a:solidFill>
              </a:rPr>
              <a:t>долгожительницы</a:t>
            </a:r>
            <a:r>
              <a:rPr lang="en-GB" sz="1800" dirty="0">
                <a:solidFill>
                  <a:srgbClr val="FFFF00"/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FFFF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FFFF00"/>
                </a:solidFill>
              </a:rPr>
              <a:t>в </a:t>
            </a:r>
            <a:r>
              <a:rPr lang="en-GB" sz="1800" dirty="0" err="1">
                <a:solidFill>
                  <a:srgbClr val="FFFF00"/>
                </a:solidFill>
              </a:rPr>
              <a:t>еловом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лесу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темно</a:t>
            </a:r>
            <a:r>
              <a:rPr lang="en-GB" sz="1800" dirty="0">
                <a:solidFill>
                  <a:srgbClr val="FFFF00"/>
                </a:solidFill>
              </a:rPr>
              <a:t> и </a:t>
            </a:r>
            <a:r>
              <a:rPr lang="en-GB" sz="1800" dirty="0" err="1">
                <a:solidFill>
                  <a:srgbClr val="FFFF00"/>
                </a:solidFill>
              </a:rPr>
              <a:t>влажно</a:t>
            </a:r>
            <a:r>
              <a:rPr lang="en-GB" sz="1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20383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9725"/>
            <a:ext cx="1736725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3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3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471613"/>
          </a:xfrm>
          <a:ln/>
        </p:spPr>
        <p:txBody>
          <a:bodyPr/>
          <a:lstStyle/>
          <a:p>
            <a:pPr marL="836613" indent="-836613">
              <a:lnSpc>
                <a:spcPct val="100000"/>
              </a:lnSpc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  <a:tab pos="10895013" algn="l"/>
              </a:tabLst>
            </a:pPr>
            <a:r>
              <a:rPr lang="en-GB"/>
              <a:t>Сосна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981075"/>
            <a:ext cx="3816350" cy="2592388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7B63D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7B63DF"/>
                </a:solidFill>
              </a:rPr>
              <a:t>Сосна- хвойное дерево с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7B63D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7B63DF"/>
                </a:solidFill>
              </a:rPr>
              <a:t>ровным стволом жёлтого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7B63D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7B63DF"/>
                </a:solidFill>
              </a:rPr>
              <a:t>цвета. Хвоинки сосны длинные, сидят парами.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7B63D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7B63DF"/>
                </a:solidFill>
              </a:rPr>
              <a:t>Шишки сосны имеют округлую форму. Сосновые леса светлые и сухие.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Clr>
                <a:srgbClr val="7B63D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>
              <a:solidFill>
                <a:srgbClr val="7B63D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20713"/>
            <a:ext cx="2682875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186113"/>
            <a:ext cx="2398712" cy="367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Пихта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771775" y="1125538"/>
            <a:ext cx="6646863" cy="5246687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95738" y="2349500"/>
            <a:ext cx="3429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56100" y="2276475"/>
            <a:ext cx="4537075" cy="5254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9933"/>
                </a:solidFill>
              </a:rPr>
              <a:t>Пихта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отличается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от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ели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тем</a:t>
            </a:r>
            <a:r>
              <a:rPr lang="en-GB" sz="2000" dirty="0">
                <a:solidFill>
                  <a:srgbClr val="FF9933"/>
                </a:solidFill>
              </a:rPr>
              <a:t>, </a:t>
            </a:r>
            <a:r>
              <a:rPr lang="en-GB" sz="2000" dirty="0" err="1">
                <a:solidFill>
                  <a:srgbClr val="FF9933"/>
                </a:solidFill>
              </a:rPr>
              <a:t>что</a:t>
            </a:r>
            <a:endParaRPr lang="en-GB" sz="2000" dirty="0">
              <a:solidFill>
                <a:srgbClr val="FF9933"/>
              </a:solidFill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9933"/>
                </a:solidFill>
              </a:rPr>
              <a:t>ёё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хвоинки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плоские</a:t>
            </a:r>
            <a:r>
              <a:rPr lang="en-GB" sz="2000" dirty="0">
                <a:solidFill>
                  <a:srgbClr val="FF9933"/>
                </a:solidFill>
              </a:rPr>
              <a:t>, а </a:t>
            </a:r>
            <a:r>
              <a:rPr lang="en-GB" sz="2000" dirty="0" err="1">
                <a:solidFill>
                  <a:srgbClr val="FF9933"/>
                </a:solidFill>
              </a:rPr>
              <a:t>шишки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торчат</a:t>
            </a:r>
            <a:endParaRPr lang="en-GB" sz="2000" dirty="0">
              <a:solidFill>
                <a:srgbClr val="FF9933"/>
              </a:solidFill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9933"/>
                </a:solidFill>
              </a:rPr>
              <a:t>вверх</a:t>
            </a:r>
            <a:r>
              <a:rPr lang="en-GB" sz="2000" dirty="0">
                <a:solidFill>
                  <a:srgbClr val="FF9933"/>
                </a:solidFill>
              </a:rPr>
              <a:t> и </a:t>
            </a:r>
            <a:r>
              <a:rPr lang="en-GB" sz="2000" dirty="0" err="1">
                <a:solidFill>
                  <a:srgbClr val="FF9933"/>
                </a:solidFill>
              </a:rPr>
              <a:t>даже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зрелые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не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падают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на</a:t>
            </a:r>
            <a:endParaRPr lang="en-GB" sz="2000" dirty="0">
              <a:solidFill>
                <a:srgbClr val="FF9933"/>
              </a:solidFill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9933"/>
                </a:solidFill>
              </a:rPr>
              <a:t>землю</a:t>
            </a:r>
            <a:r>
              <a:rPr lang="en-GB" sz="2000" dirty="0">
                <a:solidFill>
                  <a:srgbClr val="FF9933"/>
                </a:solidFill>
              </a:rPr>
              <a:t>, а </a:t>
            </a:r>
            <a:r>
              <a:rPr lang="en-GB" sz="2000" dirty="0" err="1">
                <a:solidFill>
                  <a:srgbClr val="FF9933"/>
                </a:solidFill>
              </a:rPr>
              <a:t>просто</a:t>
            </a:r>
            <a:r>
              <a:rPr lang="en-GB" sz="2000" dirty="0">
                <a:solidFill>
                  <a:srgbClr val="FF9933"/>
                </a:solidFill>
              </a:rPr>
              <a:t> с </a:t>
            </a:r>
            <a:r>
              <a:rPr lang="en-GB" sz="2000" dirty="0" err="1">
                <a:solidFill>
                  <a:srgbClr val="FF9933"/>
                </a:solidFill>
              </a:rPr>
              <a:t>них</a:t>
            </a:r>
            <a:r>
              <a:rPr lang="en-GB" sz="2000" dirty="0">
                <a:solidFill>
                  <a:srgbClr val="FF9933"/>
                </a:solidFill>
              </a:rPr>
              <a:t> </a:t>
            </a:r>
            <a:r>
              <a:rPr lang="en-GB" sz="2000" dirty="0" err="1">
                <a:solidFill>
                  <a:srgbClr val="FF9933"/>
                </a:solidFill>
              </a:rPr>
              <a:t>опадают</a:t>
            </a:r>
            <a:endParaRPr lang="en-GB" sz="2000" dirty="0">
              <a:solidFill>
                <a:srgbClr val="FF9933"/>
              </a:solidFill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9933"/>
                </a:solidFill>
              </a:rPr>
              <a:t>чешуйки</a:t>
            </a:r>
            <a:r>
              <a:rPr lang="en-GB" sz="2000" dirty="0">
                <a:solidFill>
                  <a:srgbClr val="FF9933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3635375" cy="439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lnSpc>
                <a:spcPct val="100000"/>
              </a:lnSpc>
              <a:buClr>
                <a:srgbClr val="7B63D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7B63DF"/>
                </a:solidFill>
              </a:rPr>
              <a:t>         Смешанный</a:t>
            </a:r>
            <a:r>
              <a:rPr lang="en-GB">
                <a:solidFill>
                  <a:srgbClr val="CCFF66"/>
                </a:solidFill>
              </a:rPr>
              <a:t>  </a:t>
            </a:r>
            <a:r>
              <a:rPr lang="en-GB">
                <a:solidFill>
                  <a:srgbClr val="7B63DF"/>
                </a:solidFill>
              </a:rPr>
              <a:t>лес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2060575"/>
            <a:ext cx="450056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B0F0"/>
                </a:solidFill>
              </a:rPr>
              <a:t>К </a:t>
            </a:r>
            <a:r>
              <a:rPr lang="en-GB" sz="2000" dirty="0" err="1">
                <a:solidFill>
                  <a:srgbClr val="00B0F0"/>
                </a:solidFill>
              </a:rPr>
              <a:t>югу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на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смену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тайге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приходит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смешанный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лес</a:t>
            </a:r>
            <a:r>
              <a:rPr lang="en-GB" sz="2000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B0F0"/>
                </a:solidFill>
              </a:rPr>
              <a:t>В </a:t>
            </a:r>
            <a:r>
              <a:rPr lang="en-GB" sz="2000" dirty="0" err="1">
                <a:solidFill>
                  <a:srgbClr val="00B0F0"/>
                </a:solidFill>
              </a:rPr>
              <a:t>нём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на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ряду</a:t>
            </a:r>
            <a:r>
              <a:rPr lang="en-GB" sz="2000" dirty="0">
                <a:solidFill>
                  <a:srgbClr val="00B0F0"/>
                </a:solidFill>
              </a:rPr>
              <a:t> с </a:t>
            </a:r>
            <a:r>
              <a:rPr lang="en-GB" sz="2000" dirty="0" err="1">
                <a:solidFill>
                  <a:srgbClr val="00B0F0"/>
                </a:solidFill>
              </a:rPr>
              <a:t>хвойными</a:t>
            </a:r>
            <a:endParaRPr lang="en-GB" sz="20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деревьями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растут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берёзы</a:t>
            </a:r>
            <a:r>
              <a:rPr lang="en-GB" sz="2000" dirty="0">
                <a:solidFill>
                  <a:srgbClr val="00B0F0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осины</a:t>
            </a:r>
            <a:r>
              <a:rPr lang="en-GB" sz="2000" dirty="0">
                <a:solidFill>
                  <a:srgbClr val="00B0F0"/>
                </a:solidFill>
              </a:rPr>
              <a:t>, </a:t>
            </a:r>
            <a:r>
              <a:rPr lang="en-GB" sz="2000" dirty="0" err="1">
                <a:solidFill>
                  <a:srgbClr val="00B0F0"/>
                </a:solidFill>
              </a:rPr>
              <a:t>ольхи</a:t>
            </a:r>
            <a:r>
              <a:rPr lang="en-GB" sz="2000" dirty="0">
                <a:solidFill>
                  <a:srgbClr val="00B0F0"/>
                </a:solidFill>
              </a:rPr>
              <a:t>. </a:t>
            </a:r>
            <a:r>
              <a:rPr lang="en-GB" sz="2000" dirty="0" err="1">
                <a:solidFill>
                  <a:srgbClr val="00B0F0"/>
                </a:solidFill>
              </a:rPr>
              <a:t>Зима</a:t>
            </a:r>
            <a:r>
              <a:rPr lang="en-GB" sz="2000" dirty="0">
                <a:solidFill>
                  <a:srgbClr val="00B0F0"/>
                </a:solidFill>
              </a:rPr>
              <a:t> в </a:t>
            </a:r>
            <a:r>
              <a:rPr lang="en-GB" sz="2000" dirty="0" err="1">
                <a:solidFill>
                  <a:srgbClr val="00B0F0"/>
                </a:solidFill>
              </a:rPr>
              <a:t>таком</a:t>
            </a:r>
            <a:endParaRPr lang="en-GB" sz="20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лесу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мягче</a:t>
            </a:r>
            <a:r>
              <a:rPr lang="en-GB" sz="2000" dirty="0">
                <a:solidFill>
                  <a:srgbClr val="00B0F0"/>
                </a:solidFill>
              </a:rPr>
              <a:t>. У </a:t>
            </a:r>
            <a:r>
              <a:rPr lang="en-GB" sz="2000" dirty="0" err="1">
                <a:solidFill>
                  <a:srgbClr val="00B0F0"/>
                </a:solidFill>
              </a:rPr>
              <a:t>лиственных</a:t>
            </a:r>
            <a:endParaRPr lang="en-GB" sz="20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деревьев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некрупные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листья</a:t>
            </a:r>
            <a:r>
              <a:rPr lang="en-GB" sz="2000" dirty="0">
                <a:solidFill>
                  <a:srgbClr val="00B0F0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которые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они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сбрасывают</a:t>
            </a:r>
            <a:endParaRPr lang="en-GB" sz="20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B0F0"/>
                </a:solidFill>
              </a:rPr>
              <a:t>на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зиму</a:t>
            </a:r>
            <a:r>
              <a:rPr lang="en-GB" sz="2000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73238"/>
            <a:ext cx="2055812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276475"/>
            <a:ext cx="1646237" cy="392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Климат умеренно тёплый, довольно влажный; продолжительное, тёплое лето, мягкая зима (в европейской части зоны); средняя температура июля до 21 °C, января до −12 °C в европейской части и до −28 °C на Дальнем Востоке. Годовая сумма осадков достигает 500—800 мм. Это примерно равно испарению. Коэффициент увлажнения чуть больше единицы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4608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Климат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3399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3399FF"/>
                </a:solidFill>
              </a:rPr>
              <a:t>Берёза </a:t>
            </a:r>
            <a:r>
              <a:rPr lang="en-GB" i="1"/>
              <a:t>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4032250" cy="295275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/>
              <a:t>Берёзу можно узнать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/>
              <a:t>по коре, она белая,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/>
              <a:t>такой коры нет больше ни у одного дерева, размножающегося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400"/>
              <a:t>семенами.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/>
              <a:t>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00213"/>
            <a:ext cx="2570163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005263"/>
            <a:ext cx="206375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66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FF6600"/>
                </a:solidFill>
              </a:rPr>
              <a:t>Осинка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716463" y="1989138"/>
            <a:ext cx="4248150" cy="388937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i="1">
                <a:solidFill>
                  <a:srgbClr val="FFCC00"/>
                </a:solidFill>
              </a:rPr>
              <a:t> </a:t>
            </a:r>
            <a:r>
              <a:rPr lang="en-GB" sz="2000" i="1">
                <a:solidFill>
                  <a:srgbClr val="FFCC00"/>
                </a:solidFill>
              </a:rPr>
              <a:t>Осина имеет округлые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>
                <a:solidFill>
                  <a:srgbClr val="FFCC00"/>
                </a:solidFill>
              </a:rPr>
              <a:t>листья, и они дрожат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>
                <a:solidFill>
                  <a:srgbClr val="FFCC00"/>
                </a:solidFill>
              </a:rPr>
              <a:t>при каждом дуновении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>
                <a:solidFill>
                  <a:srgbClr val="FFCC00"/>
                </a:solidFill>
              </a:rPr>
              <a:t>ветра, кора у осины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>
                <a:solidFill>
                  <a:srgbClr val="FFCC00"/>
                </a:solidFill>
              </a:rPr>
              <a:t>зеленоватая, весной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>
                <a:solidFill>
                  <a:srgbClr val="FFCC00"/>
                </a:solidFill>
              </a:rPr>
              <a:t>можно увидеть длинные пушистые серёжки.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2582862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357430"/>
            <a:ext cx="4429156" cy="43577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fb22be48a201f009def9e2490f47313_480_266_1_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05268"/>
            <a:ext cx="2555776" cy="1847867"/>
          </a:xfrm>
        </p:spPr>
      </p:pic>
      <p:sp>
        <p:nvSpPr>
          <p:cNvPr id="4" name="Прямоугольник 3"/>
          <p:cNvSpPr/>
          <p:nvPr/>
        </p:nvSpPr>
        <p:spPr>
          <a:xfrm>
            <a:off x="142844" y="404665"/>
            <a:ext cx="88583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Леса России охватывают целых 2 природных зон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тайги, смешанных и широколиственных лесов.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тайга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2160240" cy="1944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7824" y="5157192"/>
            <a:ext cx="280831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Смешанный лес</a:t>
            </a:r>
            <a:endParaRPr lang="ru-RU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 descr="sx_700101416_d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80928"/>
            <a:ext cx="2239516" cy="20162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12160" y="5085185"/>
            <a:ext cx="295232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Широколист-венный</a:t>
            </a:r>
            <a:r>
              <a:rPr lang="ru-RU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лес</a:t>
            </a:r>
            <a:endParaRPr lang="ru-RU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675687" cy="1143000"/>
          </a:xfrm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  </a:t>
            </a:r>
            <a:r>
              <a:rPr lang="en-GB" sz="4000" b="1">
                <a:solidFill>
                  <a:srgbClr val="3399FF"/>
                </a:solidFill>
              </a:rPr>
              <a:t>Широколиственные леса</a:t>
            </a:r>
            <a:r>
              <a:rPr lang="en-GB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4249738" cy="457517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/>
              <a:t>Ближе к югу становится ещё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/>
              <a:t>теплее и смешанные леса сменяются широколиственными, в которых  растут дуб, липа, клён, ясень, вяз.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/>
              <a:t>Это теплолюбивые деревья, 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/>
              <a:t>поэтому они имеют крупные листья, на зиму сбрасывают листву, размножаются семенами.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/>
          </a:p>
          <a:p>
            <a:pPr marL="0" indent="0">
              <a:lnSpc>
                <a:spcPct val="100000"/>
              </a:lnSpc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/>
          </a:p>
          <a:p>
            <a:pPr marL="0" indent="0">
              <a:lnSpc>
                <a:spcPct val="100000"/>
              </a:lnSpc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1960562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213100"/>
            <a:ext cx="1547813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90550" y="11588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99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solidFill>
                  <a:srgbClr val="990000"/>
                </a:solidFill>
              </a:rPr>
              <a:t> 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4402137" cy="208915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Дуб можно узнать по могучему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стволу и резным листьям,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плодами дуба являются жёлуди.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49275"/>
            <a:ext cx="2762250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3384550" cy="254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076700"/>
            <a:ext cx="2951163" cy="230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143108" y="0"/>
            <a:ext cx="3600450" cy="18002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528"/>
              </a:avLst>
            </a:prstTxWarp>
          </a:bodyPr>
          <a:lstStyle/>
          <a:p>
            <a:pPr algn="ctr"/>
            <a:r>
              <a:rPr lang="ru-RU" sz="360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ДУБ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1619250"/>
            <a:ext cx="608647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FFFF00"/>
                </a:solidFill>
              </a:rPr>
              <a:t>Липа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3887788" cy="3529013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CC99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>
                <a:solidFill>
                  <a:srgbClr val="CC9900"/>
                </a:solidFill>
              </a:rPr>
              <a:t>Липа имеет листья в форме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CC99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>
                <a:solidFill>
                  <a:srgbClr val="CC9900"/>
                </a:solidFill>
              </a:rPr>
              <a:t>сердечка. Летом при цветении липа распространяет чудесный аромат. Плоды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CC99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>
                <a:solidFill>
                  <a:srgbClr val="CC9900"/>
                </a:solidFill>
              </a:rPr>
              <a:t>липы – тёмные орешки,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CC9900"/>
              </a:buClr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>
                <a:solidFill>
                  <a:srgbClr val="CC9900"/>
                </a:solidFill>
              </a:rPr>
              <a:t>сидящие по нескольку штук под одним крылышком.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57338"/>
            <a:ext cx="2889250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i="1">
                <a:solidFill>
                  <a:srgbClr val="0000FF"/>
                </a:solidFill>
              </a:rPr>
              <a:t>К л ё н</a:t>
            </a:r>
            <a:r>
              <a:rPr lang="en-GB" sz="3200" i="1"/>
              <a:t> 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427538" y="1412875"/>
            <a:ext cx="4392612" cy="3168650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/>
              <a:t>Клён бывает остролистный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/>
              <a:t>( с большими резными листьями),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i="1"/>
              <a:t>татарский( у него листья овальные с небольшими выступами) и американский (у него каждый лист состоит из трёх- пяти отдельных листочков),а плоды у всех видов клёна крылатые.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2952750" cy="267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3789363"/>
            <a:ext cx="2419350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357563"/>
            <a:ext cx="2222500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77163" cy="1439863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99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9999"/>
                </a:solidFill>
                <a:hlinkClick r:id="rId3" action="ppaction://hlinkfile"/>
              </a:rPr>
              <a:t>Тайга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2492375"/>
            <a:ext cx="5148263" cy="2692400"/>
          </a:xfrm>
          <a:prstGeom prst="rect">
            <a:avLst/>
          </a:prstGeom>
          <a:noFill/>
          <a:ln/>
        </p:spPr>
        <p:txBody>
          <a:bodyPr lIns="90000" tIns="46800" rIns="90000" bIns="4680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Тайга  - это хвойный лес ,  он занимает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большую часть лесной зоны. Зима в тайге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холодная, а лето теплее, чем в тундре.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Здесь растут  деревья, которые не очень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требовательны к теплу – это хвойные деревья.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У хвойных деревьев листья – это хвоинки,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и они всегда зелёные. Это высокие деревья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с мощными корнями. В тайге растут : ель,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/>
              <a:t>сосна, пихта, лиственница, кедровая сосна.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420938"/>
            <a:ext cx="1619250" cy="400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700213"/>
            <a:ext cx="2003425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326895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Зона занимает среди природных зон России наибольшую площадь, простираясь от западных границ России до побережья Охотского и Японского морей. В западной части Восточно-Европейской (Русской) равнины тайга граничит на юге с зоной смешанных и широколиственных лесов, восточнее Нижнего Новгорода — с лесостепной зоной. В Западной Сибири к югу от типично таежных ландшафтов располагается узкая полоса мелколиственных лесов из березы и осины, которую обычно включают в состав таежной зоны, поэтому и здесь тайга граничит с лесостепью. У подножий гор Алтая и Саян хвойные леса таежной зоны смыкаются 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горнотаежными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лесами.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32656"/>
            <a:ext cx="90364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Расположение тайги</a:t>
            </a:r>
            <a:endParaRPr lang="ru-RU" sz="7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b_202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643446"/>
            <a:ext cx="3048000" cy="20002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670</Words>
  <Application>Microsoft Office PowerPoint</Application>
  <PresentationFormat>Экран (4:3)</PresentationFormat>
  <Paragraphs>88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  Широколиственные леса </vt:lpstr>
      <vt:lpstr>  </vt:lpstr>
      <vt:lpstr>Презентация PowerPoint</vt:lpstr>
      <vt:lpstr>Липа</vt:lpstr>
      <vt:lpstr>К л ё н .</vt:lpstr>
      <vt:lpstr>Тайга</vt:lpstr>
      <vt:lpstr>Презентация PowerPoint</vt:lpstr>
      <vt:lpstr>Презентация PowerPoint</vt:lpstr>
      <vt:lpstr>Ёлочка или ель</vt:lpstr>
      <vt:lpstr>Сосна</vt:lpstr>
      <vt:lpstr>Пихта</vt:lpstr>
      <vt:lpstr>         Смешанный  лес</vt:lpstr>
      <vt:lpstr>Презентация PowerPoint</vt:lpstr>
      <vt:lpstr>Берёза  </vt:lpstr>
      <vt:lpstr>Осинка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5</cp:revision>
  <dcterms:created xsi:type="dcterms:W3CDTF">2017-01-30T12:26:13Z</dcterms:created>
  <dcterms:modified xsi:type="dcterms:W3CDTF">2017-02-09T05:49:10Z</dcterms:modified>
</cp:coreProperties>
</file>