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8" r:id="rId7"/>
    <p:sldId id="269" r:id="rId8"/>
    <p:sldId id="261" r:id="rId9"/>
    <p:sldId id="270" r:id="rId10"/>
    <p:sldId id="272" r:id="rId11"/>
    <p:sldId id="262" r:id="rId12"/>
    <p:sldId id="263" r:id="rId13"/>
    <p:sldId id="264" r:id="rId14"/>
    <p:sldId id="265" r:id="rId15"/>
    <p:sldId id="271" r:id="rId16"/>
    <p:sldId id="266" r:id="rId17"/>
    <p:sldId id="267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1" autoAdjust="0"/>
    <p:restoredTop sz="94660"/>
  </p:normalViewPr>
  <p:slideViewPr>
    <p:cSldViewPr>
      <p:cViewPr varScale="1">
        <p:scale>
          <a:sx n="69" d="100"/>
          <a:sy n="69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B75F9-6889-4E9A-BA2F-AABEF6B3F2D6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13250-AEA6-4BEC-8254-995D7BE2F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331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588" y="0"/>
            <a:ext cx="1587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0243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FBE8-AEFF-4B38-A7F7-00C0E2412A18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0B9B-8422-4587-A28F-405D9C1BA3E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FBE8-AEFF-4B38-A7F7-00C0E2412A18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0B9B-8422-4587-A28F-405D9C1BA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FBE8-AEFF-4B38-A7F7-00C0E2412A18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0B9B-8422-4587-A28F-405D9C1BA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fld id="{EE6F0FC1-EE73-4EFC-A68F-36B5CD7A507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FBE8-AEFF-4B38-A7F7-00C0E2412A18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0B9B-8422-4587-A28F-405D9C1BA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FBE8-AEFF-4B38-A7F7-00C0E2412A18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0EA0B9B-8422-4587-A28F-405D9C1BA3E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FBE8-AEFF-4B38-A7F7-00C0E2412A18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0B9B-8422-4587-A28F-405D9C1BA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FBE8-AEFF-4B38-A7F7-00C0E2412A18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0B9B-8422-4587-A28F-405D9C1BA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FBE8-AEFF-4B38-A7F7-00C0E2412A18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0B9B-8422-4587-A28F-405D9C1BA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FBE8-AEFF-4B38-A7F7-00C0E2412A18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0B9B-8422-4587-A28F-405D9C1BA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FBE8-AEFF-4B38-A7F7-00C0E2412A18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0B9B-8422-4587-A28F-405D9C1BA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DFBE8-AEFF-4B38-A7F7-00C0E2412A18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A0B9B-8422-4587-A28F-405D9C1BA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1BDFBE8-AEFF-4B38-A7F7-00C0E2412A18}" type="datetimeFigureOut">
              <a:rPr lang="ru-RU" smtClean="0"/>
              <a:t>09.02.2017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0EA0B9B-8422-4587-A28F-405D9C1BA3E4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#&#1057;&#1090;&#1088;&#1072;&#1085;&#1080;&#1094;&#1072; 4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16633"/>
            <a:ext cx="763284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C00"/>
                </a:solidFill>
              </a:rPr>
              <a:t>Леса</a:t>
            </a:r>
            <a:r>
              <a:rPr lang="ru-RU" sz="8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C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80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C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России</a:t>
            </a:r>
            <a:endParaRPr lang="ru-RU" sz="8000" b="1" i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CC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5" name="Рисунок 14" descr="0_16610_3642f1dc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772816"/>
            <a:ext cx="4970515" cy="37278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52596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C000"/>
                </a:solidFill>
              </a:rPr>
              <a:t>Климат тайги характеризуется сравнительно теплым и довольно влажным летом и прохладной, а местами холодной зимой. Среднее годовое количество осадков от 300 до 600 мм (в Восточной Сибири снижается даже до 150— 200 мм). Температура воздуха летом нередко превышает +30 °С; зимой морозы достигают 30... 50°С. По мере продвижения с запада на восток климат тайги становится более континентальным.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0"/>
            <a:ext cx="554461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Климат</a:t>
            </a:r>
            <a:endParaRPr lang="ru-RU" sz="8000" b="1" i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471613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/>
              <a:t>Ёлочка или ель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4392613" y="1412875"/>
            <a:ext cx="4751387" cy="4392613"/>
          </a:xfrm>
          <a:prstGeom prst="rect">
            <a:avLst/>
          </a:prstGeom>
          <a:noFill/>
          <a:ln/>
        </p:spPr>
        <p:txBody>
          <a:bodyPr lIns="90000" tIns="46800" rIns="90000" bIns="46800"/>
          <a:lstStyle/>
          <a:p>
            <a:pPr marL="0" indent="0">
              <a:lnSpc>
                <a:spcPct val="100000"/>
              </a:lnSpc>
              <a:spcBef>
                <a:spcPts val="450"/>
              </a:spcBef>
              <a:buClr>
                <a:srgbClr val="FFFF66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dirty="0" err="1">
                <a:solidFill>
                  <a:srgbClr val="FFFF00"/>
                </a:solidFill>
              </a:rPr>
              <a:t>Ель</a:t>
            </a:r>
            <a:r>
              <a:rPr lang="en-GB" sz="1800" dirty="0">
                <a:solidFill>
                  <a:srgbClr val="FFFF00"/>
                </a:solidFill>
              </a:rPr>
              <a:t>- </a:t>
            </a:r>
            <a:r>
              <a:rPr lang="en-GB" sz="1800" dirty="0" err="1">
                <a:solidFill>
                  <a:srgbClr val="FFFF00"/>
                </a:solidFill>
              </a:rPr>
              <a:t>хвойное</a:t>
            </a:r>
            <a:r>
              <a:rPr lang="en-GB" sz="1800" dirty="0">
                <a:solidFill>
                  <a:srgbClr val="FFFF00"/>
                </a:solidFill>
              </a:rPr>
              <a:t> </a:t>
            </a:r>
            <a:r>
              <a:rPr lang="en-GB" sz="1800" dirty="0" err="1">
                <a:solidFill>
                  <a:srgbClr val="FFFF00"/>
                </a:solidFill>
              </a:rPr>
              <a:t>дерево</a:t>
            </a:r>
            <a:r>
              <a:rPr lang="en-GB" sz="1800" dirty="0">
                <a:solidFill>
                  <a:srgbClr val="FFFF00"/>
                </a:solidFill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450"/>
              </a:spcBef>
              <a:buClr>
                <a:srgbClr val="FFFF66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dirty="0">
                <a:solidFill>
                  <a:srgbClr val="FFFF00"/>
                </a:solidFill>
              </a:rPr>
              <a:t>У </a:t>
            </a:r>
            <a:r>
              <a:rPr lang="en-GB" sz="1800" dirty="0" err="1">
                <a:solidFill>
                  <a:srgbClr val="FFFF00"/>
                </a:solidFill>
              </a:rPr>
              <a:t>ели</a:t>
            </a:r>
            <a:r>
              <a:rPr lang="en-GB" sz="1800" dirty="0">
                <a:solidFill>
                  <a:srgbClr val="FFFF00"/>
                </a:solidFill>
              </a:rPr>
              <a:t> </a:t>
            </a:r>
            <a:r>
              <a:rPr lang="en-GB" sz="1800" dirty="0" err="1">
                <a:solidFill>
                  <a:srgbClr val="FFFF00"/>
                </a:solidFill>
              </a:rPr>
              <a:t>хвоинки</a:t>
            </a:r>
            <a:r>
              <a:rPr lang="en-GB" sz="1800" dirty="0">
                <a:solidFill>
                  <a:srgbClr val="FFFF00"/>
                </a:solidFill>
              </a:rPr>
              <a:t> </a:t>
            </a:r>
            <a:r>
              <a:rPr lang="en-GB" sz="1800" dirty="0" err="1">
                <a:solidFill>
                  <a:srgbClr val="FFFF00"/>
                </a:solidFill>
              </a:rPr>
              <a:t>короткие</a:t>
            </a:r>
            <a:r>
              <a:rPr lang="en-GB" sz="1800" dirty="0">
                <a:solidFill>
                  <a:srgbClr val="FFFF00"/>
                </a:solidFill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450"/>
              </a:spcBef>
              <a:buClr>
                <a:srgbClr val="FFFF66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dirty="0" err="1">
                <a:solidFill>
                  <a:srgbClr val="FFFF00"/>
                </a:solidFill>
              </a:rPr>
              <a:t>грубоватые</a:t>
            </a:r>
            <a:r>
              <a:rPr lang="en-GB" sz="1800" dirty="0">
                <a:solidFill>
                  <a:srgbClr val="FFFF00"/>
                </a:solidFill>
              </a:rPr>
              <a:t>, </a:t>
            </a:r>
            <a:r>
              <a:rPr lang="en-GB" sz="1800" dirty="0" err="1">
                <a:solidFill>
                  <a:srgbClr val="FFFF00"/>
                </a:solidFill>
              </a:rPr>
              <a:t>расположены</a:t>
            </a:r>
            <a:r>
              <a:rPr lang="en-GB" sz="1800" dirty="0">
                <a:solidFill>
                  <a:srgbClr val="FFFF00"/>
                </a:solidFill>
              </a:rPr>
              <a:t> </a:t>
            </a:r>
            <a:r>
              <a:rPr lang="en-GB" sz="1800" dirty="0" err="1">
                <a:solidFill>
                  <a:srgbClr val="FFFF00"/>
                </a:solidFill>
              </a:rPr>
              <a:t>по</a:t>
            </a:r>
            <a:r>
              <a:rPr lang="en-GB" sz="1800" dirty="0">
                <a:solidFill>
                  <a:srgbClr val="FFFF00"/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450"/>
              </a:spcBef>
              <a:buClr>
                <a:srgbClr val="FFFF66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dirty="0" err="1">
                <a:solidFill>
                  <a:srgbClr val="FFFF00"/>
                </a:solidFill>
              </a:rPr>
              <a:t>одиночке</a:t>
            </a:r>
            <a:r>
              <a:rPr lang="en-GB" sz="1800" dirty="0">
                <a:solidFill>
                  <a:srgbClr val="FFFF00"/>
                </a:solidFill>
              </a:rPr>
              <a:t> и </a:t>
            </a:r>
            <a:r>
              <a:rPr lang="en-GB" sz="1800" dirty="0" err="1">
                <a:solidFill>
                  <a:srgbClr val="FFFF00"/>
                </a:solidFill>
              </a:rPr>
              <a:t>густо</a:t>
            </a:r>
            <a:r>
              <a:rPr lang="en-GB" sz="1800" dirty="0">
                <a:solidFill>
                  <a:srgbClr val="FFFF00"/>
                </a:solidFill>
              </a:rPr>
              <a:t> </a:t>
            </a:r>
            <a:r>
              <a:rPr lang="en-GB" sz="1800" dirty="0" err="1">
                <a:solidFill>
                  <a:srgbClr val="FFFF00"/>
                </a:solidFill>
              </a:rPr>
              <a:t>покрывают</a:t>
            </a:r>
            <a:endParaRPr lang="en-GB" sz="1800" dirty="0">
              <a:solidFill>
                <a:srgbClr val="FFFF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450"/>
              </a:spcBef>
              <a:buClr>
                <a:srgbClr val="FFFF66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dirty="0" err="1">
                <a:solidFill>
                  <a:srgbClr val="FFFF00"/>
                </a:solidFill>
              </a:rPr>
              <a:t>ветки</a:t>
            </a:r>
            <a:r>
              <a:rPr lang="en-GB" sz="1800" dirty="0">
                <a:solidFill>
                  <a:srgbClr val="FFFF00"/>
                </a:solidFill>
              </a:rPr>
              <a:t>. </a:t>
            </a:r>
            <a:r>
              <a:rPr lang="en-GB" sz="1800" dirty="0" err="1">
                <a:solidFill>
                  <a:srgbClr val="FFFF00"/>
                </a:solidFill>
              </a:rPr>
              <a:t>Шишки</a:t>
            </a:r>
            <a:r>
              <a:rPr lang="en-GB" sz="1800" dirty="0">
                <a:solidFill>
                  <a:srgbClr val="FFFF00"/>
                </a:solidFill>
              </a:rPr>
              <a:t> </a:t>
            </a:r>
            <a:r>
              <a:rPr lang="en-GB" sz="1800" dirty="0" err="1">
                <a:solidFill>
                  <a:srgbClr val="FFFF00"/>
                </a:solidFill>
              </a:rPr>
              <a:t>имеют</a:t>
            </a:r>
            <a:r>
              <a:rPr lang="en-GB" sz="1800" dirty="0">
                <a:solidFill>
                  <a:srgbClr val="FFFF00"/>
                </a:solidFill>
              </a:rPr>
              <a:t> </a:t>
            </a:r>
            <a:r>
              <a:rPr lang="en-GB" sz="1800" dirty="0" err="1">
                <a:solidFill>
                  <a:srgbClr val="FFFF00"/>
                </a:solidFill>
              </a:rPr>
              <a:t>продолговатую</a:t>
            </a:r>
            <a:r>
              <a:rPr lang="en-GB" sz="1800" dirty="0">
                <a:solidFill>
                  <a:srgbClr val="FFFF00"/>
                </a:solidFill>
              </a:rPr>
              <a:t> </a:t>
            </a:r>
            <a:r>
              <a:rPr lang="en-GB" sz="1800" dirty="0" err="1">
                <a:solidFill>
                  <a:srgbClr val="FFFF00"/>
                </a:solidFill>
              </a:rPr>
              <a:t>форму</a:t>
            </a:r>
            <a:r>
              <a:rPr lang="en-GB" sz="1800" dirty="0">
                <a:solidFill>
                  <a:srgbClr val="FFFF00"/>
                </a:solidFill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450"/>
              </a:spcBef>
              <a:buClr>
                <a:srgbClr val="FFFF66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dirty="0" err="1">
                <a:solidFill>
                  <a:srgbClr val="FFFF00"/>
                </a:solidFill>
              </a:rPr>
              <a:t>Ели</a:t>
            </a:r>
            <a:r>
              <a:rPr lang="en-GB" sz="1800" dirty="0">
                <a:solidFill>
                  <a:srgbClr val="FFFF00"/>
                </a:solidFill>
              </a:rPr>
              <a:t> – </a:t>
            </a:r>
            <a:r>
              <a:rPr lang="en-GB" sz="1800" dirty="0" err="1">
                <a:solidFill>
                  <a:srgbClr val="FFFF00"/>
                </a:solidFill>
              </a:rPr>
              <a:t>долгожительницы</a:t>
            </a:r>
            <a:r>
              <a:rPr lang="en-GB" sz="1800" dirty="0">
                <a:solidFill>
                  <a:srgbClr val="FFFF00"/>
                </a:solidFill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450"/>
              </a:spcBef>
              <a:buClr>
                <a:srgbClr val="FFFF66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dirty="0">
                <a:solidFill>
                  <a:srgbClr val="FFFF00"/>
                </a:solidFill>
              </a:rPr>
              <a:t>в </a:t>
            </a:r>
            <a:r>
              <a:rPr lang="en-GB" sz="1800" dirty="0" err="1">
                <a:solidFill>
                  <a:srgbClr val="FFFF00"/>
                </a:solidFill>
              </a:rPr>
              <a:t>еловом</a:t>
            </a:r>
            <a:r>
              <a:rPr lang="en-GB" sz="1800" dirty="0">
                <a:solidFill>
                  <a:srgbClr val="FFFF00"/>
                </a:solidFill>
              </a:rPr>
              <a:t> </a:t>
            </a:r>
            <a:r>
              <a:rPr lang="en-GB" sz="1800" dirty="0" err="1">
                <a:solidFill>
                  <a:srgbClr val="FFFF00"/>
                </a:solidFill>
              </a:rPr>
              <a:t>лесу</a:t>
            </a:r>
            <a:r>
              <a:rPr lang="en-GB" sz="1800" dirty="0">
                <a:solidFill>
                  <a:srgbClr val="FFFF00"/>
                </a:solidFill>
              </a:rPr>
              <a:t> </a:t>
            </a:r>
            <a:r>
              <a:rPr lang="en-GB" sz="1800" dirty="0" err="1">
                <a:solidFill>
                  <a:srgbClr val="FFFF00"/>
                </a:solidFill>
              </a:rPr>
              <a:t>темно</a:t>
            </a:r>
            <a:r>
              <a:rPr lang="en-GB" sz="1800" dirty="0">
                <a:solidFill>
                  <a:srgbClr val="FFFF00"/>
                </a:solidFill>
              </a:rPr>
              <a:t> и </a:t>
            </a:r>
            <a:r>
              <a:rPr lang="en-GB" sz="1800" dirty="0" err="1">
                <a:solidFill>
                  <a:srgbClr val="FFFF00"/>
                </a:solidFill>
              </a:rPr>
              <a:t>влажно</a:t>
            </a:r>
            <a:r>
              <a:rPr lang="en-GB" sz="1800" dirty="0">
                <a:solidFill>
                  <a:srgbClr val="FFFF00"/>
                </a:solidFill>
              </a:rPr>
              <a:t>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1557338"/>
            <a:ext cx="2038350" cy="504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4149725"/>
            <a:ext cx="1736725" cy="2303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.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" dur="3000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.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3000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.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3000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.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3000"/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.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3000"/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.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3000"/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-.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3000"/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-242888"/>
            <a:ext cx="7772400" cy="1471613"/>
          </a:xfrm>
          <a:ln/>
        </p:spPr>
        <p:txBody>
          <a:bodyPr/>
          <a:lstStyle/>
          <a:p>
            <a:pPr marL="836613" indent="-836613">
              <a:lnSpc>
                <a:spcPct val="100000"/>
              </a:lnSpc>
              <a:tabLst>
                <a:tab pos="836613" algn="l"/>
                <a:tab pos="1751013" algn="l"/>
                <a:tab pos="2665413" algn="l"/>
                <a:tab pos="3579813" algn="l"/>
                <a:tab pos="4494213" algn="l"/>
                <a:tab pos="5408613" algn="l"/>
                <a:tab pos="6323013" algn="l"/>
                <a:tab pos="7237413" algn="l"/>
                <a:tab pos="8151813" algn="l"/>
                <a:tab pos="9066213" algn="l"/>
                <a:tab pos="9980613" algn="l"/>
                <a:tab pos="10895013" algn="l"/>
              </a:tabLst>
            </a:pPr>
            <a:r>
              <a:rPr lang="en-GB"/>
              <a:t>Сосна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0" y="981075"/>
            <a:ext cx="3816350" cy="2592388"/>
          </a:xfrm>
          <a:prstGeom prst="rect">
            <a:avLst/>
          </a:prstGeom>
          <a:noFill/>
          <a:ln/>
        </p:spPr>
        <p:txBody>
          <a:bodyPr lIns="90000" tIns="46800" rIns="90000" bIns="46800"/>
          <a:lstStyle/>
          <a:p>
            <a:pPr marL="0" indent="0">
              <a:lnSpc>
                <a:spcPct val="100000"/>
              </a:lnSpc>
              <a:spcBef>
                <a:spcPts val="450"/>
              </a:spcBef>
              <a:buClr>
                <a:srgbClr val="7B63DF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>
                <a:solidFill>
                  <a:srgbClr val="7B63DF"/>
                </a:solidFill>
              </a:rPr>
              <a:t>Сосна- хвойное дерево с</a:t>
            </a:r>
          </a:p>
          <a:p>
            <a:pPr marL="0" indent="0">
              <a:lnSpc>
                <a:spcPct val="100000"/>
              </a:lnSpc>
              <a:spcBef>
                <a:spcPts val="450"/>
              </a:spcBef>
              <a:buClr>
                <a:srgbClr val="7B63DF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>
                <a:solidFill>
                  <a:srgbClr val="7B63DF"/>
                </a:solidFill>
              </a:rPr>
              <a:t>ровным стволом жёлтого</a:t>
            </a:r>
          </a:p>
          <a:p>
            <a:pPr marL="0" indent="0">
              <a:lnSpc>
                <a:spcPct val="100000"/>
              </a:lnSpc>
              <a:spcBef>
                <a:spcPts val="450"/>
              </a:spcBef>
              <a:buClr>
                <a:srgbClr val="7B63DF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>
                <a:solidFill>
                  <a:srgbClr val="7B63DF"/>
                </a:solidFill>
              </a:rPr>
              <a:t>цвета. Хвоинки сосны длинные, сидят парами.</a:t>
            </a:r>
          </a:p>
          <a:p>
            <a:pPr marL="0" indent="0">
              <a:lnSpc>
                <a:spcPct val="100000"/>
              </a:lnSpc>
              <a:spcBef>
                <a:spcPts val="450"/>
              </a:spcBef>
              <a:buClr>
                <a:srgbClr val="7B63DF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>
                <a:solidFill>
                  <a:srgbClr val="7B63DF"/>
                </a:solidFill>
              </a:rPr>
              <a:t>Шишки сосны имеют округлую форму. Сосновые леса светлые и сухие.</a:t>
            </a:r>
          </a:p>
          <a:p>
            <a:pPr marL="0" indent="0">
              <a:lnSpc>
                <a:spcPct val="100000"/>
              </a:lnSpc>
              <a:spcBef>
                <a:spcPts val="450"/>
              </a:spcBef>
              <a:buClr>
                <a:srgbClr val="7B63DF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800">
              <a:solidFill>
                <a:srgbClr val="7B63DF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5963" y="620713"/>
            <a:ext cx="2682875" cy="5113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8538" y="3186113"/>
            <a:ext cx="2398712" cy="3671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1476375" y="836613"/>
            <a:ext cx="82296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/>
              <a:t>Пихта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idx="1"/>
          </p:nvPr>
        </p:nvSpPr>
        <p:spPr>
          <a:xfrm>
            <a:off x="2771775" y="1125538"/>
            <a:ext cx="6646863" cy="5246687"/>
          </a:xfrm>
          <a:ln/>
        </p:spPr>
        <p:txBody>
          <a:bodyPr/>
          <a:lstStyle/>
          <a:p>
            <a:pPr>
              <a:lnSpc>
                <a:spcPct val="100000"/>
              </a:lnSpc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/>
              <a:t> 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3995738" y="2349500"/>
            <a:ext cx="342900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356100" y="2276475"/>
            <a:ext cx="4537075" cy="525490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 err="1">
                <a:solidFill>
                  <a:srgbClr val="FF9933"/>
                </a:solidFill>
              </a:rPr>
              <a:t>Пихта</a:t>
            </a:r>
            <a:r>
              <a:rPr lang="en-GB" sz="2000" dirty="0">
                <a:solidFill>
                  <a:srgbClr val="FF9933"/>
                </a:solidFill>
              </a:rPr>
              <a:t> </a:t>
            </a:r>
            <a:r>
              <a:rPr lang="en-GB" sz="2000" dirty="0" err="1">
                <a:solidFill>
                  <a:srgbClr val="FF9933"/>
                </a:solidFill>
              </a:rPr>
              <a:t>отличается</a:t>
            </a:r>
            <a:r>
              <a:rPr lang="en-GB" sz="2000" dirty="0">
                <a:solidFill>
                  <a:srgbClr val="FF9933"/>
                </a:solidFill>
              </a:rPr>
              <a:t> </a:t>
            </a:r>
            <a:r>
              <a:rPr lang="en-GB" sz="2000" dirty="0" err="1">
                <a:solidFill>
                  <a:srgbClr val="FF9933"/>
                </a:solidFill>
              </a:rPr>
              <a:t>от</a:t>
            </a:r>
            <a:r>
              <a:rPr lang="en-GB" sz="2000" dirty="0">
                <a:solidFill>
                  <a:srgbClr val="FF9933"/>
                </a:solidFill>
              </a:rPr>
              <a:t> </a:t>
            </a:r>
            <a:r>
              <a:rPr lang="en-GB" sz="2000" dirty="0" err="1">
                <a:solidFill>
                  <a:srgbClr val="FF9933"/>
                </a:solidFill>
              </a:rPr>
              <a:t>ели</a:t>
            </a:r>
            <a:r>
              <a:rPr lang="en-GB" sz="2000" dirty="0">
                <a:solidFill>
                  <a:srgbClr val="FF9933"/>
                </a:solidFill>
              </a:rPr>
              <a:t> </a:t>
            </a:r>
            <a:r>
              <a:rPr lang="en-GB" sz="2000" dirty="0" err="1">
                <a:solidFill>
                  <a:srgbClr val="FF9933"/>
                </a:solidFill>
              </a:rPr>
              <a:t>тем</a:t>
            </a:r>
            <a:r>
              <a:rPr lang="en-GB" sz="2000" dirty="0">
                <a:solidFill>
                  <a:srgbClr val="FF9933"/>
                </a:solidFill>
              </a:rPr>
              <a:t>, </a:t>
            </a:r>
            <a:r>
              <a:rPr lang="en-GB" sz="2000" dirty="0" err="1">
                <a:solidFill>
                  <a:srgbClr val="FF9933"/>
                </a:solidFill>
              </a:rPr>
              <a:t>что</a:t>
            </a:r>
            <a:endParaRPr lang="en-GB" sz="2000" dirty="0">
              <a:solidFill>
                <a:srgbClr val="FF9933"/>
              </a:solidFill>
            </a:endParaRPr>
          </a:p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 err="1">
                <a:solidFill>
                  <a:srgbClr val="FF9933"/>
                </a:solidFill>
              </a:rPr>
              <a:t>ёё</a:t>
            </a:r>
            <a:r>
              <a:rPr lang="en-GB" sz="2000" dirty="0">
                <a:solidFill>
                  <a:srgbClr val="FF9933"/>
                </a:solidFill>
              </a:rPr>
              <a:t> </a:t>
            </a:r>
            <a:r>
              <a:rPr lang="en-GB" sz="2000" dirty="0" err="1">
                <a:solidFill>
                  <a:srgbClr val="FF9933"/>
                </a:solidFill>
              </a:rPr>
              <a:t>хвоинки</a:t>
            </a:r>
            <a:r>
              <a:rPr lang="en-GB" sz="2000" dirty="0">
                <a:solidFill>
                  <a:srgbClr val="FF9933"/>
                </a:solidFill>
              </a:rPr>
              <a:t> </a:t>
            </a:r>
            <a:r>
              <a:rPr lang="en-GB" sz="2000" dirty="0" err="1">
                <a:solidFill>
                  <a:srgbClr val="FF9933"/>
                </a:solidFill>
              </a:rPr>
              <a:t>плоские</a:t>
            </a:r>
            <a:r>
              <a:rPr lang="en-GB" sz="2000" dirty="0">
                <a:solidFill>
                  <a:srgbClr val="FF9933"/>
                </a:solidFill>
              </a:rPr>
              <a:t>, а </a:t>
            </a:r>
            <a:r>
              <a:rPr lang="en-GB" sz="2000" dirty="0" err="1">
                <a:solidFill>
                  <a:srgbClr val="FF9933"/>
                </a:solidFill>
              </a:rPr>
              <a:t>шишки</a:t>
            </a:r>
            <a:r>
              <a:rPr lang="en-GB" sz="2000" dirty="0">
                <a:solidFill>
                  <a:srgbClr val="FF9933"/>
                </a:solidFill>
              </a:rPr>
              <a:t> </a:t>
            </a:r>
            <a:r>
              <a:rPr lang="en-GB" sz="2000" dirty="0" err="1">
                <a:solidFill>
                  <a:srgbClr val="FF9933"/>
                </a:solidFill>
              </a:rPr>
              <a:t>торчат</a:t>
            </a:r>
            <a:endParaRPr lang="en-GB" sz="2000" dirty="0">
              <a:solidFill>
                <a:srgbClr val="FF9933"/>
              </a:solidFill>
            </a:endParaRPr>
          </a:p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 err="1">
                <a:solidFill>
                  <a:srgbClr val="FF9933"/>
                </a:solidFill>
              </a:rPr>
              <a:t>вверх</a:t>
            </a:r>
            <a:r>
              <a:rPr lang="en-GB" sz="2000" dirty="0">
                <a:solidFill>
                  <a:srgbClr val="FF9933"/>
                </a:solidFill>
              </a:rPr>
              <a:t> и </a:t>
            </a:r>
            <a:r>
              <a:rPr lang="en-GB" sz="2000" dirty="0" err="1">
                <a:solidFill>
                  <a:srgbClr val="FF9933"/>
                </a:solidFill>
              </a:rPr>
              <a:t>даже</a:t>
            </a:r>
            <a:r>
              <a:rPr lang="en-GB" sz="2000" dirty="0">
                <a:solidFill>
                  <a:srgbClr val="FF9933"/>
                </a:solidFill>
              </a:rPr>
              <a:t> </a:t>
            </a:r>
            <a:r>
              <a:rPr lang="en-GB" sz="2000" dirty="0" err="1">
                <a:solidFill>
                  <a:srgbClr val="FF9933"/>
                </a:solidFill>
              </a:rPr>
              <a:t>зрелые</a:t>
            </a:r>
            <a:r>
              <a:rPr lang="en-GB" sz="2000" dirty="0">
                <a:solidFill>
                  <a:srgbClr val="FF9933"/>
                </a:solidFill>
              </a:rPr>
              <a:t> </a:t>
            </a:r>
            <a:r>
              <a:rPr lang="en-GB" sz="2000" dirty="0" err="1">
                <a:solidFill>
                  <a:srgbClr val="FF9933"/>
                </a:solidFill>
              </a:rPr>
              <a:t>не</a:t>
            </a:r>
            <a:r>
              <a:rPr lang="en-GB" sz="2000" dirty="0">
                <a:solidFill>
                  <a:srgbClr val="FF9933"/>
                </a:solidFill>
              </a:rPr>
              <a:t> </a:t>
            </a:r>
            <a:r>
              <a:rPr lang="en-GB" sz="2000" dirty="0" err="1">
                <a:solidFill>
                  <a:srgbClr val="FF9933"/>
                </a:solidFill>
              </a:rPr>
              <a:t>падают</a:t>
            </a:r>
            <a:r>
              <a:rPr lang="en-GB" sz="2000" dirty="0">
                <a:solidFill>
                  <a:srgbClr val="FF9933"/>
                </a:solidFill>
              </a:rPr>
              <a:t> </a:t>
            </a:r>
            <a:r>
              <a:rPr lang="en-GB" sz="2000" dirty="0" err="1">
                <a:solidFill>
                  <a:srgbClr val="FF9933"/>
                </a:solidFill>
              </a:rPr>
              <a:t>на</a:t>
            </a:r>
            <a:endParaRPr lang="en-GB" sz="2000" dirty="0">
              <a:solidFill>
                <a:srgbClr val="FF9933"/>
              </a:solidFill>
            </a:endParaRPr>
          </a:p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 err="1">
                <a:solidFill>
                  <a:srgbClr val="FF9933"/>
                </a:solidFill>
              </a:rPr>
              <a:t>землю</a:t>
            </a:r>
            <a:r>
              <a:rPr lang="en-GB" sz="2000" dirty="0">
                <a:solidFill>
                  <a:srgbClr val="FF9933"/>
                </a:solidFill>
              </a:rPr>
              <a:t>, а </a:t>
            </a:r>
            <a:r>
              <a:rPr lang="en-GB" sz="2000" dirty="0" err="1">
                <a:solidFill>
                  <a:srgbClr val="FF9933"/>
                </a:solidFill>
              </a:rPr>
              <a:t>просто</a:t>
            </a:r>
            <a:r>
              <a:rPr lang="en-GB" sz="2000" dirty="0">
                <a:solidFill>
                  <a:srgbClr val="FF9933"/>
                </a:solidFill>
              </a:rPr>
              <a:t> с </a:t>
            </a:r>
            <a:r>
              <a:rPr lang="en-GB" sz="2000" dirty="0" err="1">
                <a:solidFill>
                  <a:srgbClr val="FF9933"/>
                </a:solidFill>
              </a:rPr>
              <a:t>них</a:t>
            </a:r>
            <a:r>
              <a:rPr lang="en-GB" sz="2000" dirty="0">
                <a:solidFill>
                  <a:srgbClr val="FF9933"/>
                </a:solidFill>
              </a:rPr>
              <a:t> </a:t>
            </a:r>
            <a:r>
              <a:rPr lang="en-GB" sz="2000" dirty="0" err="1">
                <a:solidFill>
                  <a:srgbClr val="FF9933"/>
                </a:solidFill>
              </a:rPr>
              <a:t>опадают</a:t>
            </a:r>
            <a:endParaRPr lang="en-GB" sz="2000" dirty="0">
              <a:solidFill>
                <a:srgbClr val="FF9933"/>
              </a:solidFill>
            </a:endParaRPr>
          </a:p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 err="1">
                <a:solidFill>
                  <a:srgbClr val="FF9933"/>
                </a:solidFill>
              </a:rPr>
              <a:t>чешуйки</a:t>
            </a:r>
            <a:r>
              <a:rPr lang="en-GB" sz="2000" dirty="0">
                <a:solidFill>
                  <a:srgbClr val="FF9933"/>
                </a:solidFill>
              </a:rPr>
              <a:t>.</a:t>
            </a:r>
          </a:p>
          <a:p>
            <a:pPr>
              <a:lnSpc>
                <a:spcPct val="100000"/>
              </a:lnSpc>
              <a:spcBef>
                <a:spcPts val="1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28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1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28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1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28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1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773238"/>
            <a:ext cx="3635375" cy="4392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algn="l">
              <a:lnSpc>
                <a:spcPct val="100000"/>
              </a:lnSpc>
              <a:buClr>
                <a:srgbClr val="7B63DF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7B63DF"/>
                </a:solidFill>
              </a:rPr>
              <a:t>         Смешанный</a:t>
            </a:r>
            <a:r>
              <a:rPr lang="en-GB">
                <a:solidFill>
                  <a:srgbClr val="CCFF66"/>
                </a:solidFill>
              </a:rPr>
              <a:t>  </a:t>
            </a:r>
            <a:r>
              <a:rPr lang="en-GB">
                <a:solidFill>
                  <a:srgbClr val="7B63DF"/>
                </a:solidFill>
              </a:rPr>
              <a:t>лес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23850" y="2060575"/>
            <a:ext cx="4500563" cy="5040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>
              <a:lnSpc>
                <a:spcPct val="100000"/>
              </a:lnSpc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>
                <a:solidFill>
                  <a:srgbClr val="00B0F0"/>
                </a:solidFill>
              </a:rPr>
              <a:t>К </a:t>
            </a:r>
            <a:r>
              <a:rPr lang="en-GB" sz="2000" dirty="0" err="1">
                <a:solidFill>
                  <a:srgbClr val="00B0F0"/>
                </a:solidFill>
              </a:rPr>
              <a:t>югу</a:t>
            </a:r>
            <a:r>
              <a:rPr lang="en-GB" sz="2000" dirty="0">
                <a:solidFill>
                  <a:srgbClr val="00B0F0"/>
                </a:solidFill>
              </a:rPr>
              <a:t> </a:t>
            </a:r>
            <a:r>
              <a:rPr lang="en-GB" sz="2000" dirty="0" err="1">
                <a:solidFill>
                  <a:srgbClr val="00B0F0"/>
                </a:solidFill>
              </a:rPr>
              <a:t>на</a:t>
            </a:r>
            <a:r>
              <a:rPr lang="en-GB" sz="2000" dirty="0">
                <a:solidFill>
                  <a:srgbClr val="00B0F0"/>
                </a:solidFill>
              </a:rPr>
              <a:t> </a:t>
            </a:r>
            <a:r>
              <a:rPr lang="en-GB" sz="2000" dirty="0" err="1">
                <a:solidFill>
                  <a:srgbClr val="00B0F0"/>
                </a:solidFill>
              </a:rPr>
              <a:t>смену</a:t>
            </a:r>
            <a:r>
              <a:rPr lang="en-GB" sz="2000" dirty="0">
                <a:solidFill>
                  <a:srgbClr val="00B0F0"/>
                </a:solidFill>
              </a:rPr>
              <a:t> </a:t>
            </a:r>
            <a:r>
              <a:rPr lang="en-GB" sz="2000" dirty="0" err="1">
                <a:solidFill>
                  <a:srgbClr val="00B0F0"/>
                </a:solidFill>
              </a:rPr>
              <a:t>тайге</a:t>
            </a:r>
            <a:r>
              <a:rPr lang="en-GB" sz="2000" dirty="0">
                <a:solidFill>
                  <a:srgbClr val="00B0F0"/>
                </a:solidFill>
              </a:rPr>
              <a:t> </a:t>
            </a:r>
            <a:r>
              <a:rPr lang="en-GB" sz="2000" dirty="0" err="1">
                <a:solidFill>
                  <a:srgbClr val="00B0F0"/>
                </a:solidFill>
              </a:rPr>
              <a:t>приходит</a:t>
            </a:r>
            <a:r>
              <a:rPr lang="en-GB" sz="2000" dirty="0">
                <a:solidFill>
                  <a:srgbClr val="00B0F0"/>
                </a:solidFill>
              </a:rPr>
              <a:t> </a:t>
            </a:r>
            <a:r>
              <a:rPr lang="en-GB" sz="2000" dirty="0" err="1">
                <a:solidFill>
                  <a:srgbClr val="00B0F0"/>
                </a:solidFill>
              </a:rPr>
              <a:t>смешанный</a:t>
            </a:r>
            <a:r>
              <a:rPr lang="en-GB" sz="2000" dirty="0">
                <a:solidFill>
                  <a:srgbClr val="00B0F0"/>
                </a:solidFill>
              </a:rPr>
              <a:t> </a:t>
            </a:r>
            <a:r>
              <a:rPr lang="en-GB" sz="2000" dirty="0" err="1">
                <a:solidFill>
                  <a:srgbClr val="00B0F0"/>
                </a:solidFill>
              </a:rPr>
              <a:t>лес</a:t>
            </a:r>
            <a:r>
              <a:rPr lang="en-GB" sz="2000" dirty="0">
                <a:solidFill>
                  <a:srgbClr val="00B0F0"/>
                </a:solidFill>
              </a:rPr>
              <a:t>.</a:t>
            </a:r>
          </a:p>
          <a:p>
            <a:pPr>
              <a:lnSpc>
                <a:spcPct val="100000"/>
              </a:lnSpc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>
                <a:solidFill>
                  <a:srgbClr val="00B0F0"/>
                </a:solidFill>
              </a:rPr>
              <a:t>В </a:t>
            </a:r>
            <a:r>
              <a:rPr lang="en-GB" sz="2000" dirty="0" err="1">
                <a:solidFill>
                  <a:srgbClr val="00B0F0"/>
                </a:solidFill>
              </a:rPr>
              <a:t>нём</a:t>
            </a:r>
            <a:r>
              <a:rPr lang="en-GB" sz="2000" dirty="0">
                <a:solidFill>
                  <a:srgbClr val="00B0F0"/>
                </a:solidFill>
              </a:rPr>
              <a:t> </a:t>
            </a:r>
            <a:r>
              <a:rPr lang="en-GB" sz="2000" dirty="0" err="1">
                <a:solidFill>
                  <a:srgbClr val="00B0F0"/>
                </a:solidFill>
              </a:rPr>
              <a:t>на</a:t>
            </a:r>
            <a:r>
              <a:rPr lang="en-GB" sz="2000" dirty="0">
                <a:solidFill>
                  <a:srgbClr val="00B0F0"/>
                </a:solidFill>
              </a:rPr>
              <a:t> </a:t>
            </a:r>
            <a:r>
              <a:rPr lang="en-GB" sz="2000" dirty="0" err="1">
                <a:solidFill>
                  <a:srgbClr val="00B0F0"/>
                </a:solidFill>
              </a:rPr>
              <a:t>ряду</a:t>
            </a:r>
            <a:r>
              <a:rPr lang="en-GB" sz="2000" dirty="0">
                <a:solidFill>
                  <a:srgbClr val="00B0F0"/>
                </a:solidFill>
              </a:rPr>
              <a:t> с </a:t>
            </a:r>
            <a:r>
              <a:rPr lang="en-GB" sz="2000" dirty="0" err="1">
                <a:solidFill>
                  <a:srgbClr val="00B0F0"/>
                </a:solidFill>
              </a:rPr>
              <a:t>хвойными</a:t>
            </a:r>
            <a:endParaRPr lang="en-GB" sz="2000" dirty="0">
              <a:solidFill>
                <a:srgbClr val="00B0F0"/>
              </a:solidFill>
            </a:endParaRPr>
          </a:p>
          <a:p>
            <a:pPr>
              <a:lnSpc>
                <a:spcPct val="100000"/>
              </a:lnSpc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 err="1">
                <a:solidFill>
                  <a:srgbClr val="00B0F0"/>
                </a:solidFill>
              </a:rPr>
              <a:t>деревьями</a:t>
            </a:r>
            <a:r>
              <a:rPr lang="en-GB" sz="2000" dirty="0">
                <a:solidFill>
                  <a:srgbClr val="00B0F0"/>
                </a:solidFill>
              </a:rPr>
              <a:t> </a:t>
            </a:r>
            <a:r>
              <a:rPr lang="en-GB" sz="2000" dirty="0" err="1">
                <a:solidFill>
                  <a:srgbClr val="00B0F0"/>
                </a:solidFill>
              </a:rPr>
              <a:t>растут</a:t>
            </a:r>
            <a:r>
              <a:rPr lang="en-GB" sz="2000" dirty="0">
                <a:solidFill>
                  <a:srgbClr val="00B0F0"/>
                </a:solidFill>
              </a:rPr>
              <a:t> </a:t>
            </a:r>
            <a:r>
              <a:rPr lang="en-GB" sz="2000" dirty="0" err="1">
                <a:solidFill>
                  <a:srgbClr val="00B0F0"/>
                </a:solidFill>
              </a:rPr>
              <a:t>берёзы</a:t>
            </a:r>
            <a:r>
              <a:rPr lang="en-GB" sz="2000" dirty="0">
                <a:solidFill>
                  <a:srgbClr val="00B0F0"/>
                </a:solidFill>
              </a:rPr>
              <a:t>,</a:t>
            </a:r>
          </a:p>
          <a:p>
            <a:pPr>
              <a:lnSpc>
                <a:spcPct val="100000"/>
              </a:lnSpc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 err="1">
                <a:solidFill>
                  <a:srgbClr val="00B0F0"/>
                </a:solidFill>
              </a:rPr>
              <a:t>осины</a:t>
            </a:r>
            <a:r>
              <a:rPr lang="en-GB" sz="2000" dirty="0">
                <a:solidFill>
                  <a:srgbClr val="00B0F0"/>
                </a:solidFill>
              </a:rPr>
              <a:t>, </a:t>
            </a:r>
            <a:r>
              <a:rPr lang="en-GB" sz="2000" dirty="0" err="1">
                <a:solidFill>
                  <a:srgbClr val="00B0F0"/>
                </a:solidFill>
              </a:rPr>
              <a:t>ольхи</a:t>
            </a:r>
            <a:r>
              <a:rPr lang="en-GB" sz="2000" dirty="0">
                <a:solidFill>
                  <a:srgbClr val="00B0F0"/>
                </a:solidFill>
              </a:rPr>
              <a:t>. </a:t>
            </a:r>
            <a:r>
              <a:rPr lang="en-GB" sz="2000" dirty="0" err="1">
                <a:solidFill>
                  <a:srgbClr val="00B0F0"/>
                </a:solidFill>
              </a:rPr>
              <a:t>Зима</a:t>
            </a:r>
            <a:r>
              <a:rPr lang="en-GB" sz="2000" dirty="0">
                <a:solidFill>
                  <a:srgbClr val="00B0F0"/>
                </a:solidFill>
              </a:rPr>
              <a:t> в </a:t>
            </a:r>
            <a:r>
              <a:rPr lang="en-GB" sz="2000" dirty="0" err="1">
                <a:solidFill>
                  <a:srgbClr val="00B0F0"/>
                </a:solidFill>
              </a:rPr>
              <a:t>таком</a:t>
            </a:r>
            <a:endParaRPr lang="en-GB" sz="2000" dirty="0">
              <a:solidFill>
                <a:srgbClr val="00B0F0"/>
              </a:solidFill>
            </a:endParaRPr>
          </a:p>
          <a:p>
            <a:pPr>
              <a:lnSpc>
                <a:spcPct val="100000"/>
              </a:lnSpc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 err="1">
                <a:solidFill>
                  <a:srgbClr val="00B0F0"/>
                </a:solidFill>
              </a:rPr>
              <a:t>лесу</a:t>
            </a:r>
            <a:r>
              <a:rPr lang="en-GB" sz="2000" dirty="0">
                <a:solidFill>
                  <a:srgbClr val="00B0F0"/>
                </a:solidFill>
              </a:rPr>
              <a:t> </a:t>
            </a:r>
            <a:r>
              <a:rPr lang="en-GB" sz="2000" dirty="0" err="1">
                <a:solidFill>
                  <a:srgbClr val="00B0F0"/>
                </a:solidFill>
              </a:rPr>
              <a:t>мягче</a:t>
            </a:r>
            <a:r>
              <a:rPr lang="en-GB" sz="2000" dirty="0">
                <a:solidFill>
                  <a:srgbClr val="00B0F0"/>
                </a:solidFill>
              </a:rPr>
              <a:t>. У </a:t>
            </a:r>
            <a:r>
              <a:rPr lang="en-GB" sz="2000" dirty="0" err="1">
                <a:solidFill>
                  <a:srgbClr val="00B0F0"/>
                </a:solidFill>
              </a:rPr>
              <a:t>лиственных</a:t>
            </a:r>
            <a:endParaRPr lang="en-GB" sz="2000" dirty="0">
              <a:solidFill>
                <a:srgbClr val="00B0F0"/>
              </a:solidFill>
            </a:endParaRPr>
          </a:p>
          <a:p>
            <a:pPr>
              <a:lnSpc>
                <a:spcPct val="100000"/>
              </a:lnSpc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 err="1">
                <a:solidFill>
                  <a:srgbClr val="00B0F0"/>
                </a:solidFill>
              </a:rPr>
              <a:t>деревьев</a:t>
            </a:r>
            <a:r>
              <a:rPr lang="en-GB" sz="2000" dirty="0">
                <a:solidFill>
                  <a:srgbClr val="00B0F0"/>
                </a:solidFill>
              </a:rPr>
              <a:t> </a:t>
            </a:r>
            <a:r>
              <a:rPr lang="en-GB" sz="2000" dirty="0" err="1">
                <a:solidFill>
                  <a:srgbClr val="00B0F0"/>
                </a:solidFill>
              </a:rPr>
              <a:t>некрупные</a:t>
            </a:r>
            <a:r>
              <a:rPr lang="en-GB" sz="2000" dirty="0">
                <a:solidFill>
                  <a:srgbClr val="00B0F0"/>
                </a:solidFill>
              </a:rPr>
              <a:t> </a:t>
            </a:r>
            <a:r>
              <a:rPr lang="en-GB" sz="2000" dirty="0" err="1">
                <a:solidFill>
                  <a:srgbClr val="00B0F0"/>
                </a:solidFill>
              </a:rPr>
              <a:t>листья</a:t>
            </a:r>
            <a:r>
              <a:rPr lang="en-GB" sz="2000" dirty="0">
                <a:solidFill>
                  <a:srgbClr val="00B0F0"/>
                </a:solidFill>
              </a:rPr>
              <a:t>,</a:t>
            </a:r>
          </a:p>
          <a:p>
            <a:pPr>
              <a:lnSpc>
                <a:spcPct val="100000"/>
              </a:lnSpc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 err="1">
                <a:solidFill>
                  <a:srgbClr val="00B0F0"/>
                </a:solidFill>
              </a:rPr>
              <a:t>которые</a:t>
            </a:r>
            <a:r>
              <a:rPr lang="en-GB" sz="2000" dirty="0">
                <a:solidFill>
                  <a:srgbClr val="00B0F0"/>
                </a:solidFill>
              </a:rPr>
              <a:t> </a:t>
            </a:r>
            <a:r>
              <a:rPr lang="en-GB" sz="2000" dirty="0" err="1">
                <a:solidFill>
                  <a:srgbClr val="00B0F0"/>
                </a:solidFill>
              </a:rPr>
              <a:t>они</a:t>
            </a:r>
            <a:r>
              <a:rPr lang="en-GB" sz="2000" dirty="0">
                <a:solidFill>
                  <a:srgbClr val="00B0F0"/>
                </a:solidFill>
              </a:rPr>
              <a:t> </a:t>
            </a:r>
            <a:r>
              <a:rPr lang="en-GB" sz="2000" dirty="0" err="1">
                <a:solidFill>
                  <a:srgbClr val="00B0F0"/>
                </a:solidFill>
              </a:rPr>
              <a:t>сбрасывают</a:t>
            </a:r>
            <a:endParaRPr lang="en-GB" sz="2000" dirty="0">
              <a:solidFill>
                <a:srgbClr val="00B0F0"/>
              </a:solidFill>
            </a:endParaRPr>
          </a:p>
          <a:p>
            <a:pPr>
              <a:lnSpc>
                <a:spcPct val="100000"/>
              </a:lnSpc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 err="1">
                <a:solidFill>
                  <a:srgbClr val="00B0F0"/>
                </a:solidFill>
              </a:rPr>
              <a:t>на</a:t>
            </a:r>
            <a:r>
              <a:rPr lang="en-GB" sz="2000" dirty="0">
                <a:solidFill>
                  <a:srgbClr val="00B0F0"/>
                </a:solidFill>
              </a:rPr>
              <a:t> </a:t>
            </a:r>
            <a:r>
              <a:rPr lang="en-GB" sz="2000" dirty="0" err="1">
                <a:solidFill>
                  <a:srgbClr val="00B0F0"/>
                </a:solidFill>
              </a:rPr>
              <a:t>зиму</a:t>
            </a:r>
            <a:r>
              <a:rPr lang="en-GB" sz="2000" dirty="0">
                <a:solidFill>
                  <a:srgbClr val="00B0F0"/>
                </a:solidFill>
              </a:rPr>
              <a:t>.</a:t>
            </a:r>
          </a:p>
          <a:p>
            <a:pPr>
              <a:lnSpc>
                <a:spcPct val="100000"/>
              </a:lnSpc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2000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  <a:spcBef>
                <a:spcPts val="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2000" dirty="0">
              <a:solidFill>
                <a:srgbClr val="000000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1773238"/>
            <a:ext cx="2055812" cy="3168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2276475"/>
            <a:ext cx="1646237" cy="3922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Климат умеренно тёплый, довольно влажный; продолжительное, тёплое лето, мягкая зима (в европейской части зоны); средняя температура июля до 21 °C, января до −12 °C в европейской части и до −28 °C на Дальнем Востоке. Годовая сумма осадков достигает 500—800 мм. Это примерно равно испарению. Коэффициент увлажнения чуть больше единицы</a:t>
            </a:r>
            <a:r>
              <a:rPr lang="ru-RU" b="1" dirty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0"/>
            <a:ext cx="460851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i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Климат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lnSpc>
                <a:spcPct val="100000"/>
              </a:lnSpc>
              <a:buClr>
                <a:srgbClr val="3399FF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>
                <a:solidFill>
                  <a:srgbClr val="3399FF"/>
                </a:solidFill>
              </a:rPr>
              <a:t>Берёза </a:t>
            </a:r>
            <a:r>
              <a:rPr lang="en-GB" i="1"/>
              <a:t> 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idx="1"/>
          </p:nvPr>
        </p:nvSpPr>
        <p:spPr>
          <a:xfrm>
            <a:off x="468313" y="1557338"/>
            <a:ext cx="4032250" cy="2952750"/>
          </a:xfrm>
          <a:ln/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6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400"/>
              <a:t>Берёзу можно узнать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400"/>
              <a:t>по коре, она белая,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400"/>
              <a:t>такой коры нет больше ни у одного дерева, размножающегося  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400"/>
              <a:t>семенами.</a:t>
            </a:r>
          </a:p>
          <a:p>
            <a:pPr marL="0" indent="0">
              <a:lnSpc>
                <a:spcPct val="90000"/>
              </a:lnSpc>
              <a:spcBef>
                <a:spcPts val="7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800"/>
              <a:t>  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425" y="1700213"/>
            <a:ext cx="2570163" cy="3960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4075" y="4005263"/>
            <a:ext cx="2063750" cy="2663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lnSpc>
                <a:spcPct val="100000"/>
              </a:lnSpc>
              <a:buClr>
                <a:srgbClr val="FF66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>
                <a:solidFill>
                  <a:srgbClr val="FF6600"/>
                </a:solidFill>
              </a:rPr>
              <a:t>Осинка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idx="1"/>
          </p:nvPr>
        </p:nvSpPr>
        <p:spPr>
          <a:xfrm>
            <a:off x="4716463" y="1989138"/>
            <a:ext cx="4248150" cy="3889375"/>
          </a:xfrm>
          <a:ln/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500"/>
              </a:spcBef>
              <a:buClr>
                <a:srgbClr val="FFCC00"/>
              </a:buClr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i="1">
                <a:solidFill>
                  <a:srgbClr val="FFCC00"/>
                </a:solidFill>
              </a:rPr>
              <a:t> </a:t>
            </a:r>
            <a:r>
              <a:rPr lang="en-GB" sz="2000" i="1">
                <a:solidFill>
                  <a:srgbClr val="FFCC00"/>
                </a:solidFill>
              </a:rPr>
              <a:t>Осина имеет округлые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Clr>
                <a:srgbClr val="FFCC00"/>
              </a:buClr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000" i="1">
                <a:solidFill>
                  <a:srgbClr val="FFCC00"/>
                </a:solidFill>
              </a:rPr>
              <a:t>листья, и они дрожат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Clr>
                <a:srgbClr val="FFCC00"/>
              </a:buClr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000" i="1">
                <a:solidFill>
                  <a:srgbClr val="FFCC00"/>
                </a:solidFill>
              </a:rPr>
              <a:t>при каждом дуновении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Clr>
                <a:srgbClr val="FFCC00"/>
              </a:buClr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000" i="1">
                <a:solidFill>
                  <a:srgbClr val="FFCC00"/>
                </a:solidFill>
              </a:rPr>
              <a:t>ветра, кора у осины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Clr>
                <a:srgbClr val="FFCC00"/>
              </a:buClr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000" i="1">
                <a:solidFill>
                  <a:srgbClr val="FFCC00"/>
                </a:solidFill>
              </a:rPr>
              <a:t>зеленоватая, весной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Clr>
                <a:srgbClr val="FFCC00"/>
              </a:buClr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000" i="1">
                <a:solidFill>
                  <a:srgbClr val="FFCC00"/>
                </a:solidFill>
              </a:rPr>
              <a:t>можно увидеть длинные пушистые серёжки.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1268413"/>
            <a:ext cx="2582862" cy="4824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Спасибо за внимание</a:t>
            </a:r>
            <a:endParaRPr lang="ru-RU" sz="6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357422" y="2357430"/>
            <a:ext cx="4429156" cy="435771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fb22be48a201f009def9e2490f47313_480_266_1_0_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805268"/>
            <a:ext cx="2555776" cy="1847867"/>
          </a:xfrm>
        </p:spPr>
      </p:pic>
      <p:sp>
        <p:nvSpPr>
          <p:cNvPr id="4" name="Прямоугольник 3"/>
          <p:cNvSpPr/>
          <p:nvPr/>
        </p:nvSpPr>
        <p:spPr>
          <a:xfrm>
            <a:off x="142844" y="404665"/>
            <a:ext cx="885831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Леса России охватывают целых 2 природных зон</a:t>
            </a:r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:</a:t>
            </a:r>
            <a:r>
              <a:rPr lang="ru-RU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тайги, смешанных и широколиственных лесов.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085184"/>
            <a:ext cx="24482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тайга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9" name="Рисунок 8" descr="l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2780928"/>
            <a:ext cx="2160240" cy="194421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987824" y="5157192"/>
            <a:ext cx="2808312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Смешанный лес</a:t>
            </a:r>
            <a:endParaRPr lang="ru-RU" sz="3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1" name="Рисунок 10" descr="sx_700101416_d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2200" y="2780928"/>
            <a:ext cx="2239516" cy="201622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12160" y="5085185"/>
            <a:ext cx="2952329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Широколист-венный</a:t>
            </a:r>
            <a:r>
              <a:rPr lang="ru-RU" sz="3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лес</a:t>
            </a:r>
            <a:endParaRPr lang="ru-RU" sz="3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675687" cy="1143000"/>
          </a:xfrm>
          <a:ln/>
        </p:spPr>
        <p:txBody>
          <a:bodyPr/>
          <a:lstStyle/>
          <a:p>
            <a:pPr algn="l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/>
              <a:t>  </a:t>
            </a:r>
            <a:r>
              <a:rPr lang="en-GB" sz="4000" b="1">
                <a:solidFill>
                  <a:srgbClr val="3399FF"/>
                </a:solidFill>
              </a:rPr>
              <a:t>Широколиственные леса</a:t>
            </a:r>
            <a:r>
              <a:rPr lang="en-GB"/>
              <a:t> 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idx="1"/>
          </p:nvPr>
        </p:nvSpPr>
        <p:spPr>
          <a:xfrm>
            <a:off x="250825" y="2060575"/>
            <a:ext cx="4249738" cy="4575175"/>
          </a:xfrm>
          <a:ln/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5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000"/>
              <a:t>Ближе к югу становится ещё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000"/>
              <a:t>теплее и смешанные леса сменяются широколиственными, в которых  растут дуб, липа, клён, ясень, вяз.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000"/>
              <a:t>Это теплолюбивые деревья,  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000"/>
              <a:t>поэтому они имеют крупные листья, на зиму сбрасывают листву, размножаются семенами. 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en-GB" sz="2000"/>
          </a:p>
          <a:p>
            <a:pPr marL="0" indent="0">
              <a:lnSpc>
                <a:spcPct val="100000"/>
              </a:lnSpc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en-GB"/>
          </a:p>
          <a:p>
            <a:pPr marL="0" indent="0">
              <a:lnSpc>
                <a:spcPct val="100000"/>
              </a:lnSpc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en-GB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628775"/>
            <a:ext cx="1960562" cy="3529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950" y="3213100"/>
            <a:ext cx="1547813" cy="3095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590550" y="115888"/>
            <a:ext cx="82296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buClr>
                <a:srgbClr val="99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>
                <a:solidFill>
                  <a:srgbClr val="990000"/>
                </a:solidFill>
              </a:rPr>
              <a:t>  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idx="1"/>
          </p:nvPr>
        </p:nvSpPr>
        <p:spPr>
          <a:xfrm>
            <a:off x="468313" y="1700213"/>
            <a:ext cx="4402137" cy="2089150"/>
          </a:xfrm>
          <a:ln/>
        </p:spPr>
        <p:txBody>
          <a:bodyPr/>
          <a:lstStyle/>
          <a:p>
            <a:pPr>
              <a:lnSpc>
                <a:spcPct val="100000"/>
              </a:lnSpc>
              <a:spcBef>
                <a:spcPts val="500"/>
              </a:spcBef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000"/>
              <a:t>Дуб можно узнать по могучему</a:t>
            </a:r>
          </a:p>
          <a:p>
            <a:pPr>
              <a:lnSpc>
                <a:spcPct val="100000"/>
              </a:lnSpc>
              <a:spcBef>
                <a:spcPts val="500"/>
              </a:spcBef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000"/>
              <a:t>стволу и резным листьям,</a:t>
            </a:r>
          </a:p>
          <a:p>
            <a:pPr>
              <a:lnSpc>
                <a:spcPct val="100000"/>
              </a:lnSpc>
              <a:spcBef>
                <a:spcPts val="500"/>
              </a:spcBef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000"/>
              <a:t>плодами дуба являются жёлуди.</a:t>
            </a:r>
          </a:p>
          <a:p>
            <a:pPr>
              <a:lnSpc>
                <a:spcPct val="100000"/>
              </a:lnSpc>
              <a:spcBef>
                <a:spcPts val="500"/>
              </a:spcBef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sz="2000"/>
          </a:p>
          <a:p>
            <a:pPr>
              <a:lnSpc>
                <a:spcPct val="100000"/>
              </a:lnSpc>
              <a:spcBef>
                <a:spcPts val="500"/>
              </a:spcBef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sz="200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549275"/>
            <a:ext cx="2762250" cy="4968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97200"/>
            <a:ext cx="3384550" cy="254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4076700"/>
            <a:ext cx="2951163" cy="2308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5126" name="WordArt 6"/>
          <p:cNvSpPr>
            <a:spLocks noChangeArrowheads="1" noChangeShapeType="1" noTextEdit="1"/>
          </p:cNvSpPr>
          <p:nvPr/>
        </p:nvSpPr>
        <p:spPr bwMode="auto">
          <a:xfrm>
            <a:off x="2143108" y="0"/>
            <a:ext cx="3600450" cy="1800225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21528"/>
              </a:avLst>
            </a:prstTxWarp>
          </a:bodyPr>
          <a:lstStyle/>
          <a:p>
            <a:pPr algn="ctr"/>
            <a:r>
              <a:rPr lang="ru-RU" sz="3600" dirty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800000"/>
                    </a:gs>
                  </a:gsLst>
                  <a:path path="rect">
                    <a:fillToRect l="50000" t="50000" r="50000" b="50000"/>
                  </a:path>
                </a:gradFill>
                <a:latin typeface="Arial Black"/>
              </a:rPr>
              <a:t>ДУБ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74625"/>
            <a:ext cx="8229600" cy="1344613"/>
          </a:xfrm>
          <a:ln/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9863" y="1619250"/>
            <a:ext cx="6086475" cy="4140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buClr>
                <a:srgbClr val="FFFF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i="1">
                <a:solidFill>
                  <a:srgbClr val="FFFF00"/>
                </a:solidFill>
              </a:rPr>
              <a:t>Липа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idx="1"/>
          </p:nvPr>
        </p:nvSpPr>
        <p:spPr>
          <a:xfrm>
            <a:off x="323850" y="2133600"/>
            <a:ext cx="3887788" cy="3529013"/>
          </a:xfrm>
          <a:ln/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500"/>
              </a:spcBef>
              <a:buClr>
                <a:srgbClr val="CC9900"/>
              </a:buClr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000">
                <a:solidFill>
                  <a:srgbClr val="CC9900"/>
                </a:solidFill>
              </a:rPr>
              <a:t>Липа имеет листья в форме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Clr>
                <a:srgbClr val="CC9900"/>
              </a:buClr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000">
                <a:solidFill>
                  <a:srgbClr val="CC9900"/>
                </a:solidFill>
              </a:rPr>
              <a:t>сердечка. Летом при цветении липа распространяет чудесный аромат. Плоды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Clr>
                <a:srgbClr val="CC9900"/>
              </a:buClr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000">
                <a:solidFill>
                  <a:srgbClr val="CC9900"/>
                </a:solidFill>
              </a:rPr>
              <a:t>липы – тёмные орешки,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Clr>
                <a:srgbClr val="CC9900"/>
              </a:buClr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000">
                <a:solidFill>
                  <a:srgbClr val="CC9900"/>
                </a:solidFill>
              </a:rPr>
              <a:t>сидящие по нескольку штук под одним крылышком. 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700" y="1557338"/>
            <a:ext cx="2889250" cy="460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lnSpc>
                <a:spcPct val="100000"/>
              </a:lnSpc>
              <a:buClr>
                <a:srgbClr val="0000FF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i="1">
                <a:solidFill>
                  <a:srgbClr val="0000FF"/>
                </a:solidFill>
              </a:rPr>
              <a:t>К л ё н</a:t>
            </a:r>
            <a:r>
              <a:rPr lang="en-GB" sz="3200" i="1"/>
              <a:t> .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idx="1"/>
          </p:nvPr>
        </p:nvSpPr>
        <p:spPr>
          <a:xfrm>
            <a:off x="4427538" y="1412875"/>
            <a:ext cx="4392612" cy="3168650"/>
          </a:xfrm>
          <a:ln/>
        </p:spPr>
        <p:txBody>
          <a:bodyPr/>
          <a:lstStyle/>
          <a:p>
            <a:pPr marL="0" indent="0">
              <a:lnSpc>
                <a:spcPct val="80000"/>
              </a:lnSpc>
              <a:spcBef>
                <a:spcPts val="5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000" i="1"/>
              <a:t>Клён бывает остролистный</a:t>
            </a:r>
          </a:p>
          <a:p>
            <a:pPr marL="0" indent="0">
              <a:lnSpc>
                <a:spcPct val="80000"/>
              </a:lnSpc>
              <a:spcBef>
                <a:spcPts val="5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000" i="1"/>
              <a:t>( с большими резными листьями),</a:t>
            </a:r>
          </a:p>
          <a:p>
            <a:pPr marL="0" indent="0">
              <a:lnSpc>
                <a:spcPct val="80000"/>
              </a:lnSpc>
              <a:spcBef>
                <a:spcPts val="500"/>
              </a:spcBef>
              <a:buFont typeface="Arial" charset="0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GB" sz="2000" i="1"/>
              <a:t>татарский( у него листья овальные с небольшими выступами) и американский (у него каждый лист состоит из трёх- пяти отдельных листочков),а плоды у всех видов клёна крылатые.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765175"/>
            <a:ext cx="2952750" cy="2678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4425" y="3789363"/>
            <a:ext cx="2419350" cy="306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6375" y="3357563"/>
            <a:ext cx="2222500" cy="3292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755650" y="549275"/>
            <a:ext cx="7777163" cy="1439863"/>
          </a:xfrm>
          <a:ln/>
        </p:spPr>
        <p:txBody>
          <a:bodyPr/>
          <a:lstStyle/>
          <a:p>
            <a:pPr>
              <a:lnSpc>
                <a:spcPct val="100000"/>
              </a:lnSpc>
              <a:buClr>
                <a:srgbClr val="009999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9999"/>
                </a:solidFill>
                <a:hlinkClick r:id="rId3" action="ppaction://hlinkfile"/>
              </a:rPr>
              <a:t>Тайга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0" y="2492375"/>
            <a:ext cx="5148263" cy="2692400"/>
          </a:xfrm>
          <a:prstGeom prst="rect">
            <a:avLst/>
          </a:prstGeom>
          <a:noFill/>
          <a:ln/>
        </p:spPr>
        <p:txBody>
          <a:bodyPr lIns="90000" tIns="46800" rIns="90000" bIns="46800"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400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/>
              <a:t>Тайга  - это хвойный лес ,  он занимает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/>
              <a:t>большую часть лесной зоны. Зима в тайге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/>
              <a:t>холодная, а лето теплее, чем в тундре.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/>
              <a:t>Здесь растут  деревья, которые не очень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/>
              <a:t>требовательны к теплу – это хвойные деревья.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/>
              <a:t>У хвойных деревьев листья – это хвоинки,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/>
              <a:t>и они всегда зелёные. Это высокие деревья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/>
              <a:t>с мощными корнями. В тайге растут : ель,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/>
              <a:t>сосна, пихта, лиственница, кедровая сосна.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388" y="2420938"/>
            <a:ext cx="1619250" cy="4005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9700" y="1700213"/>
            <a:ext cx="2003425" cy="3816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7571184" cy="3268959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Зона занимает среди природных зон России наибольшую площадь, простираясь от западных границ России до побережья Охотского и Японского морей. В западной части Восточно-Европейской (Русской) равнины тайга граничит на юге с зоной смешанных и широколиственных лесов, восточнее Нижнего Новгорода — с лесостепной зоной. В Западной Сибири к югу от типично таежных ландшафтов располагается узкая полоса мелколиственных лесов из березы и осины, которую обычно включают в состав таежной зоны, поэтому и здесь тайга граничит с лесостепью. У подножий гор Алтая и Саян хвойные леса таежной зоны смыкаются с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</a:rPr>
              <a:t>горнотаежными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лесами.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5" y="332656"/>
            <a:ext cx="903649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i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Расположение тайги</a:t>
            </a:r>
            <a:endParaRPr lang="ru-RU" sz="7200" b="1" i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" name="Рисунок 4" descr="b_2027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3570" y="4643446"/>
            <a:ext cx="3048000" cy="200024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35</TotalTime>
  <Words>670</Words>
  <Application>Microsoft Office PowerPoint</Application>
  <PresentationFormat>Экран (4:3)</PresentationFormat>
  <Paragraphs>88</Paragraphs>
  <Slides>18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Презентация PowerPoint</vt:lpstr>
      <vt:lpstr>Презентация PowerPoint</vt:lpstr>
      <vt:lpstr>  Широколиственные леса </vt:lpstr>
      <vt:lpstr>  </vt:lpstr>
      <vt:lpstr>Презентация PowerPoint</vt:lpstr>
      <vt:lpstr>Липа</vt:lpstr>
      <vt:lpstr>К л ё н .</vt:lpstr>
      <vt:lpstr>Тайга</vt:lpstr>
      <vt:lpstr>Презентация PowerPoint</vt:lpstr>
      <vt:lpstr>Презентация PowerPoint</vt:lpstr>
      <vt:lpstr>Ёлочка или ель</vt:lpstr>
      <vt:lpstr>Сосна</vt:lpstr>
      <vt:lpstr>Пихта</vt:lpstr>
      <vt:lpstr>         Смешанный  лес</vt:lpstr>
      <vt:lpstr>Презентация PowerPoint</vt:lpstr>
      <vt:lpstr>Берёза  </vt:lpstr>
      <vt:lpstr>Осинка</vt:lpstr>
      <vt:lpstr>Презентация PowerPoint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Дом</cp:lastModifiedBy>
  <cp:revision>5</cp:revision>
  <dcterms:created xsi:type="dcterms:W3CDTF">2017-01-30T12:26:13Z</dcterms:created>
  <dcterms:modified xsi:type="dcterms:W3CDTF">2017-02-09T05:49:10Z</dcterms:modified>
</cp:coreProperties>
</file>